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3" r:id="rId3"/>
    <p:sldId id="394" r:id="rId4"/>
    <p:sldId id="396" r:id="rId5"/>
    <p:sldId id="323" r:id="rId6"/>
    <p:sldId id="397" r:id="rId7"/>
    <p:sldId id="398" r:id="rId8"/>
    <p:sldId id="384" r:id="rId9"/>
    <p:sldId id="373" r:id="rId10"/>
    <p:sldId id="390" r:id="rId11"/>
    <p:sldId id="399" r:id="rId12"/>
    <p:sldId id="387" r:id="rId13"/>
    <p:sldId id="401" r:id="rId14"/>
    <p:sldId id="402" r:id="rId15"/>
    <p:sldId id="38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7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8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9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&#1076;&#1077;&#1083;&#1072;\&#1086;&#1073;&#1097;&#1072;&#1103;\&#1075;&#1083;&#1072;&#1084;&#1091;&#1088;&#1086;&#1077;&#1084;&#1082;&#1086;&#1089;&#1090;&#1100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F:\&#1076;&#1077;&#1083;&#1072;\&#1086;&#1073;&#1097;&#1072;&#1103;\&#1075;&#1083;&#1072;&#1084;&#1091;&#1088;&#1086;&#1077;&#1084;&#1082;&#1086;&#1089;&#1090;&#110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xVal>
            <c:numRef>
              <c:f>Лист1!$G$1:$G$15</c:f>
              <c:numCache>
                <c:formatCode>General</c:formatCode>
                <c:ptCount val="15"/>
                <c:pt idx="0">
                  <c:v>0.12100000000000002</c:v>
                </c:pt>
                <c:pt idx="1">
                  <c:v>2.1559999999999997</c:v>
                </c:pt>
                <c:pt idx="2">
                  <c:v>0.53200000000000003</c:v>
                </c:pt>
                <c:pt idx="3">
                  <c:v>1.2529999999999888</c:v>
                </c:pt>
                <c:pt idx="4">
                  <c:v>0.14290000000000044</c:v>
                </c:pt>
                <c:pt idx="5">
                  <c:v>6.1300000000000132E-2</c:v>
                </c:pt>
                <c:pt idx="6">
                  <c:v>8.5900000000000046E-2</c:v>
                </c:pt>
                <c:pt idx="7">
                  <c:v>1.5449999999999899</c:v>
                </c:pt>
                <c:pt idx="8">
                  <c:v>1.242</c:v>
                </c:pt>
                <c:pt idx="9">
                  <c:v>1.24</c:v>
                </c:pt>
                <c:pt idx="10">
                  <c:v>1.544</c:v>
                </c:pt>
                <c:pt idx="11">
                  <c:v>0.29700000000000032</c:v>
                </c:pt>
                <c:pt idx="12">
                  <c:v>0.59700000000000064</c:v>
                </c:pt>
                <c:pt idx="13">
                  <c:v>0.13589999999999999</c:v>
                </c:pt>
                <c:pt idx="14">
                  <c:v>1.0900000000000071E-2</c:v>
                </c:pt>
              </c:numCache>
            </c:numRef>
          </c:xVal>
          <c:yVal>
            <c:numRef>
              <c:f>Лист1!$H$1:$H$15</c:f>
              <c:numCache>
                <c:formatCode>General</c:formatCode>
                <c:ptCount val="15"/>
                <c:pt idx="0">
                  <c:v>14.53</c:v>
                </c:pt>
                <c:pt idx="1">
                  <c:v>39.660000000000011</c:v>
                </c:pt>
                <c:pt idx="2">
                  <c:v>32.200000000000003</c:v>
                </c:pt>
                <c:pt idx="3">
                  <c:v>21.43</c:v>
                </c:pt>
                <c:pt idx="4">
                  <c:v>7.28</c:v>
                </c:pt>
                <c:pt idx="5">
                  <c:v>1.6</c:v>
                </c:pt>
                <c:pt idx="6">
                  <c:v>6.1</c:v>
                </c:pt>
                <c:pt idx="7">
                  <c:v>38.370000000000005</c:v>
                </c:pt>
                <c:pt idx="8">
                  <c:v>50.3</c:v>
                </c:pt>
                <c:pt idx="9">
                  <c:v>-5.4300000000000024</c:v>
                </c:pt>
                <c:pt idx="10">
                  <c:v>5.83</c:v>
                </c:pt>
                <c:pt idx="11">
                  <c:v>6.76</c:v>
                </c:pt>
                <c:pt idx="12">
                  <c:v>16.32</c:v>
                </c:pt>
                <c:pt idx="13">
                  <c:v>5.14</c:v>
                </c:pt>
                <c:pt idx="14">
                  <c:v>0.92</c:v>
                </c:pt>
              </c:numCache>
            </c:numRef>
          </c:yVal>
        </c:ser>
        <c:axId val="67755392"/>
        <c:axId val="68236800"/>
      </c:scatterChart>
      <c:valAx>
        <c:axId val="67755392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Показатель </a:t>
                </a:r>
                <a:r>
                  <a:rPr lang="ru-RU" dirty="0" err="1"/>
                  <a:t>гламуроемкости</a:t>
                </a:r>
                <a:r>
                  <a:rPr lang="ru-RU" dirty="0"/>
                  <a:t>:</a:t>
                </a:r>
              </a:p>
              <a:p>
                <a:pPr>
                  <a:defRPr/>
                </a:pPr>
                <a:r>
                  <a:rPr lang="ru-RU" dirty="0" smtClean="0"/>
                  <a:t>расходы </a:t>
                </a:r>
                <a:r>
                  <a:rPr lang="ru-RU" dirty="0"/>
                  <a:t>на исследования и разработки × коэффициент </a:t>
                </a:r>
                <a:r>
                  <a:rPr lang="ru-RU" dirty="0" err="1"/>
                  <a:t>гламуроемкости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20859686088263174"/>
              <c:y val="0.85491068016882465"/>
            </c:manualLayout>
          </c:layout>
        </c:title>
        <c:numFmt formatCode="General" sourceLinked="1"/>
        <c:tickLblPos val="nextTo"/>
        <c:crossAx val="68236800"/>
        <c:crosses val="autoZero"/>
        <c:crossBetween val="midCat"/>
      </c:valAx>
      <c:valAx>
        <c:axId val="68236800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Средний годовой рост объема продаж, %</a:t>
                </a:r>
              </a:p>
            </c:rich>
          </c:tx>
          <c:layout>
            <c:manualLayout>
              <c:xMode val="edge"/>
              <c:yMode val="edge"/>
              <c:x val="4.7820557741073182E-2"/>
              <c:y val="0.12417232623406919"/>
            </c:manualLayout>
          </c:layout>
        </c:title>
        <c:numFmt formatCode="General" sourceLinked="1"/>
        <c:tickLblPos val="nextTo"/>
        <c:crossAx val="67755392"/>
        <c:crosses val="autoZero"/>
        <c:crossBetween val="midCat"/>
      </c:valAx>
    </c:plotArea>
    <c:plotVisOnly val="1"/>
  </c:chart>
  <c:spPr>
    <a:solidFill>
      <a:schemeClr val="bg1"/>
    </a:solidFill>
    <a:ln>
      <a:solidFill>
        <a:schemeClr val="accent2"/>
      </a:solidFill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xVal>
            <c:numRef>
              <c:f>Лист1!$E$1:$E$15</c:f>
              <c:numCache>
                <c:formatCode>General</c:formatCode>
                <c:ptCount val="15"/>
                <c:pt idx="0">
                  <c:v>12.1</c:v>
                </c:pt>
                <c:pt idx="1">
                  <c:v>3.08</c:v>
                </c:pt>
                <c:pt idx="2">
                  <c:v>5.3199999999999985</c:v>
                </c:pt>
                <c:pt idx="3">
                  <c:v>12.53</c:v>
                </c:pt>
                <c:pt idx="4">
                  <c:v>14.29</c:v>
                </c:pt>
                <c:pt idx="5">
                  <c:v>6.13</c:v>
                </c:pt>
                <c:pt idx="6">
                  <c:v>8.59</c:v>
                </c:pt>
                <c:pt idx="7">
                  <c:v>5.1499999999999995</c:v>
                </c:pt>
                <c:pt idx="8">
                  <c:v>6.21</c:v>
                </c:pt>
                <c:pt idx="9">
                  <c:v>12.4</c:v>
                </c:pt>
                <c:pt idx="10">
                  <c:v>15.44</c:v>
                </c:pt>
                <c:pt idx="11">
                  <c:v>2.9699999999999998</c:v>
                </c:pt>
                <c:pt idx="12">
                  <c:v>5.9700000000000024</c:v>
                </c:pt>
                <c:pt idx="13">
                  <c:v>13.59</c:v>
                </c:pt>
                <c:pt idx="14">
                  <c:v>1.0900000000000001</c:v>
                </c:pt>
              </c:numCache>
            </c:numRef>
          </c:xVal>
          <c:yVal>
            <c:numRef>
              <c:f>Лист1!$F$1:$F$15</c:f>
              <c:numCache>
                <c:formatCode>General</c:formatCode>
                <c:ptCount val="15"/>
                <c:pt idx="0">
                  <c:v>14.53</c:v>
                </c:pt>
                <c:pt idx="1">
                  <c:v>39.660000000000011</c:v>
                </c:pt>
                <c:pt idx="2">
                  <c:v>32.200000000000003</c:v>
                </c:pt>
                <c:pt idx="3">
                  <c:v>21.43</c:v>
                </c:pt>
                <c:pt idx="4">
                  <c:v>7.28</c:v>
                </c:pt>
                <c:pt idx="5">
                  <c:v>1.6</c:v>
                </c:pt>
                <c:pt idx="6">
                  <c:v>6.1</c:v>
                </c:pt>
                <c:pt idx="7">
                  <c:v>38.370000000000005</c:v>
                </c:pt>
                <c:pt idx="8">
                  <c:v>50.3</c:v>
                </c:pt>
                <c:pt idx="9">
                  <c:v>-5.4300000000000024</c:v>
                </c:pt>
                <c:pt idx="10">
                  <c:v>5.83</c:v>
                </c:pt>
                <c:pt idx="11">
                  <c:v>6.76</c:v>
                </c:pt>
                <c:pt idx="12">
                  <c:v>16.32</c:v>
                </c:pt>
                <c:pt idx="13">
                  <c:v>5.14</c:v>
                </c:pt>
                <c:pt idx="14">
                  <c:v>0.92</c:v>
                </c:pt>
              </c:numCache>
            </c:numRef>
          </c:yVal>
        </c:ser>
        <c:axId val="68280320"/>
        <c:axId val="68283776"/>
      </c:scatterChart>
      <c:valAx>
        <c:axId val="68280320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err="1"/>
                  <a:t>Наукоемкость</a:t>
                </a:r>
                <a:r>
                  <a:rPr lang="ru-RU" dirty="0"/>
                  <a:t>: </a:t>
                </a:r>
              </a:p>
              <a:p>
                <a:pPr>
                  <a:defRPr/>
                </a:pPr>
                <a:r>
                  <a:rPr lang="ru-RU" dirty="0" smtClean="0"/>
                  <a:t>расходы </a:t>
                </a:r>
                <a:r>
                  <a:rPr lang="ru-RU" dirty="0"/>
                  <a:t>на исследования и разработки, % от объема продаж </a:t>
                </a:r>
              </a:p>
              <a:p>
                <a:pPr>
                  <a:defRPr/>
                </a:pPr>
                <a:r>
                  <a:rPr lang="ru-RU" dirty="0"/>
                  <a:t>(среднее значение за период 2007-2009)</a:t>
                </a:r>
              </a:p>
            </c:rich>
          </c:tx>
          <c:layout>
            <c:manualLayout>
              <c:xMode val="edge"/>
              <c:yMode val="edge"/>
              <c:x val="7.8767284068399598E-2"/>
              <c:y val="0.82283884681068264"/>
            </c:manualLayout>
          </c:layout>
        </c:title>
        <c:numFmt formatCode="General" sourceLinked="1"/>
        <c:tickLblPos val="nextTo"/>
        <c:crossAx val="68283776"/>
        <c:crosses val="autoZero"/>
        <c:crossBetween val="midCat"/>
      </c:valAx>
      <c:valAx>
        <c:axId val="6828377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Годовой рост объема продаж, %</a:t>
                </a:r>
              </a:p>
              <a:p>
                <a:pPr>
                  <a:defRPr/>
                </a:pPr>
                <a:r>
                  <a:rPr lang="ru-RU"/>
                  <a:t>(среднее значение за период 2008-2010)</a:t>
                </a:r>
              </a:p>
            </c:rich>
          </c:tx>
          <c:layout/>
        </c:title>
        <c:numFmt formatCode="General" sourceLinked="1"/>
        <c:tickLblPos val="nextTo"/>
        <c:crossAx val="68280320"/>
        <c:crosses val="autoZero"/>
        <c:crossBetween val="midCat"/>
      </c:valAx>
    </c:plotArea>
    <c:plotVisOnly val="1"/>
  </c:chart>
  <c:spPr>
    <a:solidFill>
      <a:schemeClr val="bg1"/>
    </a:solidFill>
    <a:ln>
      <a:solidFill>
        <a:schemeClr val="tx2"/>
      </a:solidFill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0.78788</cdr:x>
      <cdr:y>0.17887</cdr:y>
    </cdr:from>
    <cdr:to>
      <cdr:x>0.90434</cdr:x>
      <cdr:y>0.24529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14776" y="677240"/>
          <a:ext cx="549075" cy="25147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dirty="0"/>
            <a:t>Apple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0.55722</cdr:x>
      <cdr:y>0.07548</cdr:y>
    </cdr:from>
    <cdr:to>
      <cdr:x>0.65152</cdr:x>
      <cdr:y>0.13591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27222" y="285776"/>
          <a:ext cx="444611" cy="22880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/>
            <a:t>RIM</a:t>
          </a:r>
          <a:endParaRPr lang="ru-RU" sz="1000"/>
        </a:p>
      </cdr:txBody>
    </cdr:sp>
  </cdr:relSizeAnchor>
  <cdr:relSizeAnchor xmlns:cdr="http://schemas.openxmlformats.org/drawingml/2006/chartDrawing">
    <cdr:from>
      <cdr:x>0.59091</cdr:x>
      <cdr:y>0.18869</cdr:y>
    </cdr:from>
    <cdr:to>
      <cdr:x>0.68182</cdr:x>
      <cdr:y>0.24529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786082" y="714404"/>
          <a:ext cx="428628" cy="21431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000"/>
            <a:t>HTC</a:t>
          </a:r>
          <a:endParaRPr lang="ru-RU" sz="1000"/>
        </a:p>
      </cdr:txBody>
    </cdr:sp>
  </cdr:relSizeAnchor>
  <cdr:relSizeAnchor xmlns:cdr="http://schemas.openxmlformats.org/drawingml/2006/chartDrawing">
    <cdr:from>
      <cdr:x>0.65324</cdr:x>
      <cdr:y>0.556</cdr:y>
    </cdr:from>
    <cdr:to>
      <cdr:x>0.75758</cdr:x>
      <cdr:y>0.62265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079946" y="2105135"/>
          <a:ext cx="491954" cy="25234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/>
            <a:t>Intel</a:t>
          </a:r>
          <a:endParaRPr lang="ru-RU" sz="1000"/>
        </a:p>
      </cdr:txBody>
    </cdr:sp>
  </cdr:relSizeAnchor>
  <cdr:relSizeAnchor xmlns:cdr="http://schemas.openxmlformats.org/drawingml/2006/chartDrawing">
    <cdr:from>
      <cdr:x>0.48485</cdr:x>
      <cdr:y>0.67925</cdr:y>
    </cdr:from>
    <cdr:to>
      <cdr:x>0.60238</cdr:x>
      <cdr:y>0.74464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286016" y="2571792"/>
          <a:ext cx="554139" cy="24756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/>
            <a:t>Nokia</a:t>
          </a:r>
          <a:endParaRPr lang="ru-RU" sz="10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0.24615</cdr:x>
      <cdr:y>0.15385</cdr:y>
    </cdr:from>
    <cdr:to>
      <cdr:x>0.35384</cdr:x>
      <cdr:y>0.23077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2976" y="571505"/>
          <a:ext cx="500066" cy="28575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/>
            <a:t>Apple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0.43077</cdr:x>
      <cdr:y>0.05769</cdr:y>
    </cdr:from>
    <cdr:to>
      <cdr:x>0.52876</cdr:x>
      <cdr:y>0.12451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00232" y="214314"/>
          <a:ext cx="455025" cy="24820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dirty="0"/>
            <a:t>RIM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0.40755</cdr:x>
      <cdr:y>0.24181</cdr:y>
    </cdr:from>
    <cdr:to>
      <cdr:x>0.50769</cdr:x>
      <cdr:y>0.30769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92433" y="898271"/>
          <a:ext cx="464989" cy="24473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/>
            <a:t>HTC</a:t>
          </a:r>
          <a:endParaRPr lang="ru-RU" sz="1000"/>
        </a:p>
      </cdr:txBody>
    </cdr:sp>
  </cdr:relSizeAnchor>
  <cdr:relSizeAnchor xmlns:cdr="http://schemas.openxmlformats.org/drawingml/2006/chartDrawing">
    <cdr:from>
      <cdr:x>0.8</cdr:x>
      <cdr:y>0.63462</cdr:y>
    </cdr:from>
    <cdr:to>
      <cdr:x>0.88981</cdr:x>
      <cdr:y>0.70524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714744" y="2357454"/>
          <a:ext cx="417028" cy="26233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/>
            <a:t>Intel</a:t>
          </a:r>
          <a:endParaRPr lang="ru-RU" sz="1000"/>
        </a:p>
      </cdr:txBody>
    </cdr:sp>
  </cdr:relSizeAnchor>
  <cdr:relSizeAnchor xmlns:cdr="http://schemas.openxmlformats.org/drawingml/2006/chartDrawing">
    <cdr:from>
      <cdr:x>0.58461</cdr:x>
      <cdr:y>0.69231</cdr:y>
    </cdr:from>
    <cdr:to>
      <cdr:x>0.70039</cdr:x>
      <cdr:y>0.75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714612" y="2571768"/>
          <a:ext cx="537593" cy="21431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dirty="0"/>
            <a:t>Nokia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0.72308</cdr:x>
      <cdr:y>0.53846</cdr:y>
    </cdr:from>
    <cdr:to>
      <cdr:x>0.88267</cdr:x>
      <cdr:y>0.59615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357554" y="2000265"/>
          <a:ext cx="741051" cy="21431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dirty="0"/>
            <a:t>Microsoft</a:t>
          </a:r>
          <a:endParaRPr lang="ru-RU" sz="1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5DB3B-497E-4BC3-A262-45B2BABEAC13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23290-E28E-4A86-949A-CAFB2ECDD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F84D7-BF67-4215-B810-273803E6D15C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9E608-18A3-41BA-8BF4-DC88D92DC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01B5E-FC14-4D7E-8062-33D7FE23DF6B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1A9B-85E5-4E19-8027-93F1B86A1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3563A2-9154-4ABD-95EC-FCFFD94B34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1BAC-E128-4389-8A6E-B5EBB3EE76CE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93D54-CB91-4202-8FC7-9D58B153F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CCA4A-1CD0-42B5-A303-ABF41D450162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3B9E1-ED79-4CB7-98B9-7494128CC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69B5A-EE56-47DE-AE0E-A4BF977DF20A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6352A-5C5A-4A73-8903-754050829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04C02-35F7-4D86-9C9A-CA2AF0BBAD95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E64A6-9357-427F-8F01-3506E8F94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048B7-BC5C-45EC-9489-4464279E1495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6AD52-78B6-4BF2-B22F-D0777973B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657EB-B0A6-44DE-9AC2-F6EE536FB2D8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61741-5CE4-4F5D-9572-A2052ED55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43DDA-2022-42B2-939C-751043B37F43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4249A-067F-4468-B450-822AC6E96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FA280-CE30-4CF0-BFDF-C56E79ADEC4C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742A0-0D13-45C7-B9FB-5F7DDF6FC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B5D508-17EC-403B-BC4D-7457691CDBD7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C4550F-0066-45F0-BBA9-1D7EF19A9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3.wav"/><Relationship Id="rId7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4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00063" y="1071546"/>
            <a:ext cx="8143875" cy="3143250"/>
          </a:xfrm>
          <a:solidFill>
            <a:schemeClr val="accent2"/>
          </a:solidFill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ru-RU" sz="4000" b="1" dirty="0" smtClean="0">
                <a:solidFill>
                  <a:schemeClr val="bg1"/>
                </a:solidFill>
              </a:rPr>
              <a:t>Сверхновая экономика </a:t>
            </a:r>
            <a:endParaRPr lang="ru-RU" sz="40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4786322"/>
            <a:ext cx="8143932" cy="1554272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 contourW="12700">
            <a:contourClr>
              <a:schemeClr val="accent1">
                <a:lumMod val="60000"/>
                <a:lumOff val="40000"/>
              </a:schemeClr>
            </a:contourClr>
          </a:sp3d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ru-RU" sz="2000" b="1" dirty="0">
                <a:solidFill>
                  <a:schemeClr val="bg1"/>
                </a:solidFill>
              </a:rPr>
              <a:t>Дмитрий Иванов</a:t>
            </a:r>
          </a:p>
          <a:p>
            <a:pPr>
              <a:spcBef>
                <a:spcPct val="25000"/>
              </a:spcBef>
              <a:defRPr/>
            </a:pPr>
            <a:r>
              <a:rPr lang="ru-RU" sz="2000" i="1" dirty="0">
                <a:solidFill>
                  <a:schemeClr val="bg1"/>
                </a:solidFill>
              </a:rPr>
              <a:t>профессор факультета социологии </a:t>
            </a:r>
            <a:endParaRPr lang="ru-RU" sz="2000" i="1" dirty="0" smtClean="0">
              <a:solidFill>
                <a:schemeClr val="bg1"/>
              </a:solidFill>
            </a:endParaRPr>
          </a:p>
          <a:p>
            <a:pPr>
              <a:spcBef>
                <a:spcPct val="25000"/>
              </a:spcBef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Санкт-Петербургского государственного университета</a:t>
            </a:r>
            <a:endParaRPr lang="ru-RU" sz="2000" i="1" dirty="0">
              <a:solidFill>
                <a:schemeClr val="bg1"/>
              </a:solidFill>
            </a:endParaRPr>
          </a:p>
          <a:p>
            <a:pPr>
              <a:spcBef>
                <a:spcPct val="25000"/>
              </a:spcBef>
              <a:defRPr/>
            </a:pPr>
            <a:r>
              <a:rPr lang="en-US" sz="2000" b="1" i="1" dirty="0">
                <a:solidFill>
                  <a:srgbClr val="FFFF00"/>
                </a:solidFill>
              </a:rPr>
              <a:t>dvi1967@gmail.com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eaLnBrk="1" hangingPunct="1"/>
            <a:r>
              <a:rPr lang="ru-RU" sz="3600" b="1" dirty="0" err="1" smtClean="0">
                <a:solidFill>
                  <a:srgbClr val="C00000"/>
                </a:solidFill>
              </a:rPr>
              <a:t>Гламурно-промышленный</a:t>
            </a:r>
            <a:r>
              <a:rPr lang="ru-RU" sz="3600" b="1" dirty="0" smtClean="0">
                <a:solidFill>
                  <a:srgbClr val="C00000"/>
                </a:solidFill>
              </a:rPr>
              <a:t> комплекс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5445224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ru-RU" sz="2000" dirty="0" smtClean="0"/>
              <a:t>в сверхновой экономике происходит сдвиг капитализации от брендов к трендам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ru-RU" sz="2000" dirty="0" smtClean="0"/>
              <a:t>в стремлении создавать тренды и сделаться трендом компании образуют структуры </a:t>
            </a:r>
            <a:r>
              <a:rPr lang="ru-RU" sz="2000" b="1" dirty="0" err="1" smtClean="0">
                <a:solidFill>
                  <a:srgbClr val="C00000"/>
                </a:solidFill>
              </a:rPr>
              <a:t>гламурно-промышленного</a:t>
            </a:r>
            <a:r>
              <a:rPr lang="ru-RU" sz="2000" b="1" dirty="0" smtClean="0">
                <a:solidFill>
                  <a:srgbClr val="C00000"/>
                </a:solidFill>
              </a:rPr>
              <a:t> комплекса</a:t>
            </a:r>
            <a:r>
              <a:rPr lang="ru-RU" sz="2000" dirty="0" smtClean="0"/>
              <a:t>, соединяющие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25000"/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C00000"/>
                </a:solidFill>
              </a:rPr>
              <a:t>производителей, </a:t>
            </a: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SzPct val="125000"/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C00000"/>
                </a:solidFill>
              </a:rPr>
              <a:t>работающих в индустрии моды дизайнеров, </a:t>
            </a: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SzPct val="125000"/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C00000"/>
                </a:solidFill>
              </a:rPr>
              <a:t>потребителей–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трендоидов</a:t>
            </a:r>
            <a:r>
              <a:rPr lang="ru-RU" sz="2000" i="1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ru-RU" sz="2000" b="1" dirty="0" smtClean="0"/>
              <a:t>ГПК</a:t>
            </a:r>
            <a:r>
              <a:rPr lang="ru-RU" sz="2000" dirty="0" smtClean="0"/>
              <a:t> «размывает» привычные границы между брендами и создает </a:t>
            </a:r>
            <a:r>
              <a:rPr lang="ru-RU" sz="2000" b="1" dirty="0" err="1" smtClean="0">
                <a:solidFill>
                  <a:srgbClr val="C00000"/>
                </a:solidFill>
              </a:rPr>
              <a:t>транс-брендовые</a:t>
            </a:r>
            <a:r>
              <a:rPr lang="ru-RU" sz="2000" b="1" dirty="0" smtClean="0">
                <a:solidFill>
                  <a:srgbClr val="C00000"/>
                </a:solidFill>
              </a:rPr>
              <a:t> продукты 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ru-RU" sz="2000" b="1" dirty="0" smtClean="0"/>
              <a:t>ГПК</a:t>
            </a:r>
            <a:r>
              <a:rPr lang="ru-RU" sz="2000" dirty="0" smtClean="0"/>
              <a:t> «размывает» границу между фирмой и ее рынком</a:t>
            </a:r>
            <a:r>
              <a:rPr lang="ru-RU" sz="2000" dirty="0" smtClean="0">
                <a:solidFill>
                  <a:srgbClr val="000000"/>
                </a:solidFill>
              </a:rPr>
              <a:t> и эксплуатирует не работников, а </a:t>
            </a:r>
            <a:r>
              <a:rPr lang="ru-RU" sz="2000" dirty="0" err="1" smtClean="0"/>
              <a:t>креативных</a:t>
            </a:r>
            <a:r>
              <a:rPr lang="ru-RU" sz="2000" dirty="0" smtClean="0"/>
              <a:t> потребителей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ru-RU" sz="2000" dirty="0" smtClean="0"/>
              <a:t>главный организационный принцип </a:t>
            </a:r>
            <a:r>
              <a:rPr lang="ru-RU" sz="2000" b="1" dirty="0" smtClean="0"/>
              <a:t>ГПК</a:t>
            </a:r>
            <a:r>
              <a:rPr lang="ru-RU" sz="2000" dirty="0" smtClean="0"/>
              <a:t> – </a:t>
            </a:r>
            <a:r>
              <a:rPr lang="ru-RU" sz="2000" b="1" dirty="0" smtClean="0">
                <a:solidFill>
                  <a:srgbClr val="C00000"/>
                </a:solidFill>
              </a:rPr>
              <a:t>«горячая десятка»</a:t>
            </a:r>
            <a:r>
              <a:rPr lang="ru-RU" sz="2000" dirty="0" smtClean="0"/>
              <a:t>: принесение бренда в жертву во имя тренда </a:t>
            </a:r>
          </a:p>
        </p:txBody>
      </p:sp>
      <p:pic>
        <p:nvPicPr>
          <p:cNvPr id="25602" name="Picture 2" descr="C:\Users\Дмитрий\Desktop\korean_glam\6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764704"/>
            <a:ext cx="3816424" cy="3456384"/>
          </a:xfrm>
          <a:prstGeom prst="rect">
            <a:avLst/>
          </a:prstGeom>
          <a:noFill/>
        </p:spPr>
      </p:pic>
      <p:pic>
        <p:nvPicPr>
          <p:cNvPr id="1026" name="Picture 2" descr="C:\Users\Дмитрий\Desktop\Рисунок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4590" y="764704"/>
            <a:ext cx="3727450" cy="3475037"/>
          </a:xfrm>
          <a:prstGeom prst="rect">
            <a:avLst/>
          </a:prstGeom>
          <a:noFill/>
        </p:spPr>
      </p:pic>
      <p:pic>
        <p:nvPicPr>
          <p:cNvPr id="25603" name="Picture 3" descr="C:\Users\Дмитрий\Desktop\korean_glam\samsung_arman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764704"/>
            <a:ext cx="3960440" cy="3456384"/>
          </a:xfrm>
          <a:prstGeom prst="rect">
            <a:avLst/>
          </a:prstGeom>
          <a:noFill/>
        </p:spPr>
      </p:pic>
      <p:pic>
        <p:nvPicPr>
          <p:cNvPr id="1028" name="Picture 4" descr="C:\Users\Дмитрий\Desktop\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8400" y="764704"/>
            <a:ext cx="2863800" cy="3456384"/>
          </a:xfrm>
          <a:prstGeom prst="rect">
            <a:avLst/>
          </a:prstGeom>
          <a:noFill/>
        </p:spPr>
      </p:pic>
      <p:pic>
        <p:nvPicPr>
          <p:cNvPr id="1029" name="Picture 5" descr="C:\Users\Дмитрий\Desktop\image009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764704"/>
            <a:ext cx="561662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126876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accent2"/>
                </a:solidFill>
              </a:rPr>
              <a:t>Метаморфозы стратификации</a:t>
            </a:r>
            <a:r>
              <a:rPr lang="en-US" sz="3600" b="1" dirty="0" smtClean="0">
                <a:solidFill>
                  <a:schemeClr val="accent2"/>
                </a:solidFill>
              </a:rPr>
              <a:t>:</a:t>
            </a:r>
            <a:br>
              <a:rPr lang="en-US" sz="3600" b="1" dirty="0" smtClean="0">
                <a:solidFill>
                  <a:schemeClr val="accent2"/>
                </a:solidFill>
              </a:rPr>
            </a:br>
            <a:r>
              <a:rPr lang="ru-RU" sz="3600" b="1" dirty="0" smtClean="0">
                <a:solidFill>
                  <a:schemeClr val="accent2"/>
                </a:solidFill>
              </a:rPr>
              <a:t>от «луковицы» к «груше»</a:t>
            </a:r>
          </a:p>
        </p:txBody>
      </p:sp>
      <p:sp>
        <p:nvSpPr>
          <p:cNvPr id="8195" name="AutoShape 22"/>
          <p:cNvSpPr>
            <a:spLocks noChangeAspect="1" noChangeArrowheads="1"/>
          </p:cNvSpPr>
          <p:nvPr/>
        </p:nvSpPr>
        <p:spPr bwMode="auto">
          <a:xfrm>
            <a:off x="0" y="1285875"/>
            <a:ext cx="878522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922" name="Line 26"/>
          <p:cNvSpPr>
            <a:spLocks noChangeShapeType="1"/>
          </p:cNvSpPr>
          <p:nvPr/>
        </p:nvSpPr>
        <p:spPr bwMode="auto">
          <a:xfrm>
            <a:off x="1763688" y="4725143"/>
            <a:ext cx="1800199" cy="1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924" name="Line 28"/>
          <p:cNvSpPr>
            <a:spLocks noChangeShapeType="1"/>
          </p:cNvSpPr>
          <p:nvPr/>
        </p:nvSpPr>
        <p:spPr bwMode="auto">
          <a:xfrm>
            <a:off x="2267744" y="3140968"/>
            <a:ext cx="957263" cy="0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929" name="Text Box 33"/>
          <p:cNvSpPr txBox="1">
            <a:spLocks noChangeArrowheads="1"/>
          </p:cNvSpPr>
          <p:nvPr/>
        </p:nvSpPr>
        <p:spPr bwMode="auto">
          <a:xfrm>
            <a:off x="251520" y="1214438"/>
            <a:ext cx="13915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уровень</a:t>
            </a:r>
            <a:r>
              <a:rPr lang="en-US" sz="2000" b="1" dirty="0" smtClean="0"/>
              <a:t> </a:t>
            </a:r>
            <a:r>
              <a:rPr lang="ru-RU" sz="2000" b="1" dirty="0" smtClean="0"/>
              <a:t>дохода</a:t>
            </a:r>
            <a:endParaRPr lang="ru-RU" sz="2000" b="1" dirty="0"/>
          </a:p>
        </p:txBody>
      </p:sp>
      <p:sp>
        <p:nvSpPr>
          <p:cNvPr id="208930" name="Text Box 34"/>
          <p:cNvSpPr txBox="1">
            <a:spLocks noChangeArrowheads="1"/>
          </p:cNvSpPr>
          <p:nvPr/>
        </p:nvSpPr>
        <p:spPr bwMode="auto">
          <a:xfrm>
            <a:off x="5764213" y="6143625"/>
            <a:ext cx="2022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Доля в населении</a:t>
            </a:r>
            <a:r>
              <a:rPr lang="en-US" sz="2000" b="1" dirty="0" smtClean="0"/>
              <a:t>,</a:t>
            </a:r>
            <a:r>
              <a:rPr lang="ru-RU" sz="2000" b="1" dirty="0" smtClean="0"/>
              <a:t> </a:t>
            </a:r>
            <a:r>
              <a:rPr lang="ru-RU" sz="2000" b="1" dirty="0"/>
              <a:t>%</a:t>
            </a:r>
          </a:p>
        </p:txBody>
      </p:sp>
      <p:sp>
        <p:nvSpPr>
          <p:cNvPr id="208931" name="Text Box 35"/>
          <p:cNvSpPr txBox="1">
            <a:spLocks noChangeArrowheads="1"/>
          </p:cNvSpPr>
          <p:nvPr/>
        </p:nvSpPr>
        <p:spPr bwMode="auto">
          <a:xfrm>
            <a:off x="3347864" y="2924944"/>
            <a:ext cx="4000500" cy="40011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</a:rPr>
              <a:t>с</a:t>
            </a:r>
            <a:r>
              <a:rPr lang="ru-RU" sz="2000" b="1" dirty="0" smtClean="0">
                <a:solidFill>
                  <a:schemeClr val="bg1"/>
                </a:solidFill>
              </a:rPr>
              <a:t>верхновый средний слой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8932" name="Text Box 36"/>
          <p:cNvSpPr txBox="1">
            <a:spLocks noChangeArrowheads="1"/>
          </p:cNvSpPr>
          <p:nvPr/>
        </p:nvSpPr>
        <p:spPr bwMode="auto">
          <a:xfrm>
            <a:off x="4142234" y="3964994"/>
            <a:ext cx="4102174" cy="40011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</a:rPr>
              <a:t>«размывание» среднего слоя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8933" name="Text Box 37"/>
          <p:cNvSpPr txBox="1">
            <a:spLocks noChangeArrowheads="1"/>
          </p:cNvSpPr>
          <p:nvPr/>
        </p:nvSpPr>
        <p:spPr bwMode="auto">
          <a:xfrm>
            <a:off x="5436096" y="4829090"/>
            <a:ext cx="3309937" cy="40011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</a:rPr>
              <a:t>с</a:t>
            </a:r>
            <a:r>
              <a:rPr lang="ru-RU" sz="2000" b="1" dirty="0" smtClean="0">
                <a:solidFill>
                  <a:schemeClr val="bg1"/>
                </a:solidFill>
              </a:rPr>
              <a:t>верхновые бедные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763688" y="5157192"/>
            <a:ext cx="2448272" cy="0"/>
          </a:xfrm>
          <a:prstGeom prst="line">
            <a:avLst/>
          </a:prstGeom>
          <a:ln w="412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4355976" y="5011589"/>
            <a:ext cx="957263" cy="1587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1285875" y="6072188"/>
            <a:ext cx="5786438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 flipH="1" flipV="1">
            <a:off x="-893762" y="3821113"/>
            <a:ext cx="5214937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714500" y="3356992"/>
            <a:ext cx="409228" cy="1588"/>
          </a:xfrm>
          <a:prstGeom prst="line">
            <a:avLst/>
          </a:prstGeom>
          <a:ln w="412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20"/>
          <p:cNvSpPr>
            <a:spLocks/>
          </p:cNvSpPr>
          <p:nvPr/>
        </p:nvSpPr>
        <p:spPr bwMode="auto">
          <a:xfrm>
            <a:off x="1835696" y="1628800"/>
            <a:ext cx="1861369" cy="4320480"/>
          </a:xfrm>
          <a:custGeom>
            <a:avLst/>
            <a:gdLst/>
            <a:ahLst/>
            <a:cxnLst>
              <a:cxn ang="0">
                <a:pos x="273" y="4770"/>
              </a:cxn>
              <a:cxn ang="0">
                <a:pos x="738" y="4545"/>
              </a:cxn>
              <a:cxn ang="0">
                <a:pos x="1173" y="4365"/>
              </a:cxn>
              <a:cxn ang="0">
                <a:pos x="1638" y="4125"/>
              </a:cxn>
              <a:cxn ang="0">
                <a:pos x="1980" y="3855"/>
              </a:cxn>
              <a:cxn ang="0">
                <a:pos x="2118" y="3570"/>
              </a:cxn>
              <a:cxn ang="0">
                <a:pos x="2103" y="3180"/>
              </a:cxn>
              <a:cxn ang="0">
                <a:pos x="1980" y="2955"/>
              </a:cxn>
              <a:cxn ang="0">
                <a:pos x="1713" y="2685"/>
              </a:cxn>
              <a:cxn ang="0">
                <a:pos x="453" y="1905"/>
              </a:cxn>
              <a:cxn ang="0">
                <a:pos x="93" y="1200"/>
              </a:cxn>
              <a:cxn ang="0">
                <a:pos x="0" y="0"/>
              </a:cxn>
            </a:cxnLst>
            <a:rect l="0" t="0" r="r" b="b"/>
            <a:pathLst>
              <a:path w="2138" h="4770">
                <a:moveTo>
                  <a:pt x="273" y="4770"/>
                </a:moveTo>
                <a:cubicBezTo>
                  <a:pt x="430" y="4691"/>
                  <a:pt x="588" y="4612"/>
                  <a:pt x="738" y="4545"/>
                </a:cubicBezTo>
                <a:cubicBezTo>
                  <a:pt x="888" y="4478"/>
                  <a:pt x="1023" y="4435"/>
                  <a:pt x="1173" y="4365"/>
                </a:cubicBezTo>
                <a:cubicBezTo>
                  <a:pt x="1323" y="4295"/>
                  <a:pt x="1504" y="4210"/>
                  <a:pt x="1638" y="4125"/>
                </a:cubicBezTo>
                <a:cubicBezTo>
                  <a:pt x="1772" y="4040"/>
                  <a:pt x="1900" y="3947"/>
                  <a:pt x="1980" y="3855"/>
                </a:cubicBezTo>
                <a:cubicBezTo>
                  <a:pt x="2060" y="3763"/>
                  <a:pt x="2098" y="3682"/>
                  <a:pt x="2118" y="3570"/>
                </a:cubicBezTo>
                <a:cubicBezTo>
                  <a:pt x="2138" y="3458"/>
                  <a:pt x="2126" y="3282"/>
                  <a:pt x="2103" y="3180"/>
                </a:cubicBezTo>
                <a:cubicBezTo>
                  <a:pt x="2080" y="3078"/>
                  <a:pt x="2045" y="3037"/>
                  <a:pt x="1980" y="2955"/>
                </a:cubicBezTo>
                <a:cubicBezTo>
                  <a:pt x="1915" y="2873"/>
                  <a:pt x="1967" y="2860"/>
                  <a:pt x="1713" y="2685"/>
                </a:cubicBezTo>
                <a:cubicBezTo>
                  <a:pt x="1459" y="2510"/>
                  <a:pt x="723" y="2152"/>
                  <a:pt x="453" y="1905"/>
                </a:cubicBezTo>
                <a:cubicBezTo>
                  <a:pt x="183" y="1658"/>
                  <a:pt x="168" y="1517"/>
                  <a:pt x="93" y="1200"/>
                </a:cubicBezTo>
                <a:cubicBezTo>
                  <a:pt x="18" y="883"/>
                  <a:pt x="15" y="200"/>
                  <a:pt x="0" y="0"/>
                </a:cubicBezTo>
              </a:path>
            </a:pathLst>
          </a:cu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339752" y="1772816"/>
            <a:ext cx="6552728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 2010 году </a:t>
            </a:r>
          </a:p>
          <a:p>
            <a:r>
              <a:rPr lang="ru-RU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США: домохозяйства с $120-250 тыс. в год</a:t>
            </a:r>
          </a:p>
          <a:p>
            <a:r>
              <a:rPr lang="ru-RU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РФ: домохозяйства с 100-250 тыс. руб. в месяц</a:t>
            </a:r>
            <a:endParaRPr lang="ru-RU" sz="2000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1907704" y="1416918"/>
            <a:ext cx="2376264" cy="4244330"/>
          </a:xfrm>
          <a:custGeom>
            <a:avLst/>
            <a:gdLst/>
            <a:ahLst/>
            <a:cxnLst>
              <a:cxn ang="0">
                <a:pos x="453" y="5550"/>
              </a:cxn>
              <a:cxn ang="0">
                <a:pos x="2688" y="4899"/>
              </a:cxn>
              <a:cxn ang="0">
                <a:pos x="528" y="3534"/>
              </a:cxn>
              <a:cxn ang="0">
                <a:pos x="213" y="1965"/>
              </a:cxn>
              <a:cxn ang="0">
                <a:pos x="30" y="1140"/>
              </a:cxn>
              <a:cxn ang="0">
                <a:pos x="30" y="0"/>
              </a:cxn>
            </a:cxnLst>
            <a:rect l="0" t="0" r="r" b="b"/>
            <a:pathLst>
              <a:path w="2700" h="5550">
                <a:moveTo>
                  <a:pt x="453" y="5550"/>
                </a:moveTo>
                <a:cubicBezTo>
                  <a:pt x="1564" y="5392"/>
                  <a:pt x="2676" y="5235"/>
                  <a:pt x="2688" y="4899"/>
                </a:cubicBezTo>
                <a:cubicBezTo>
                  <a:pt x="2700" y="4563"/>
                  <a:pt x="941" y="4023"/>
                  <a:pt x="528" y="3534"/>
                </a:cubicBezTo>
                <a:cubicBezTo>
                  <a:pt x="115" y="3045"/>
                  <a:pt x="296" y="2364"/>
                  <a:pt x="213" y="1965"/>
                </a:cubicBezTo>
                <a:cubicBezTo>
                  <a:pt x="130" y="1566"/>
                  <a:pt x="60" y="1467"/>
                  <a:pt x="30" y="1140"/>
                </a:cubicBezTo>
                <a:cubicBezTo>
                  <a:pt x="0" y="813"/>
                  <a:pt x="30" y="190"/>
                  <a:pt x="30" y="0"/>
                </a:cubicBezTo>
              </a:path>
            </a:pathLst>
          </a:custGeom>
          <a:noFill/>
          <a:ln w="50800" cap="flat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923" name="Line 27"/>
          <p:cNvSpPr>
            <a:spLocks noChangeShapeType="1"/>
          </p:cNvSpPr>
          <p:nvPr/>
        </p:nvSpPr>
        <p:spPr bwMode="auto">
          <a:xfrm>
            <a:off x="3038673" y="4147493"/>
            <a:ext cx="957263" cy="1587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22" grpId="0" animBg="1"/>
      <p:bldP spid="208924" grpId="0" animBg="1"/>
      <p:bldP spid="208929" grpId="0"/>
      <p:bldP spid="208930" grpId="0"/>
      <p:bldP spid="208931" grpId="0" animBg="1"/>
      <p:bldP spid="208932" grpId="0" animBg="1"/>
      <p:bldP spid="208933" grpId="0" animBg="1"/>
      <p:bldP spid="25" grpId="0" animBg="1"/>
      <p:bldP spid="19" grpId="0" animBg="1"/>
      <p:bldP spid="28" grpId="0" animBg="1"/>
      <p:bldP spid="1029" grpId="0" animBg="1"/>
      <p:bldP spid="2089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16008" cy="620688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</a:rPr>
              <a:t>Бимодальная стратификация в РФ (2012)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2008" y="548680"/>
          <a:ext cx="9036496" cy="6237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893"/>
                <a:gridCol w="6538603"/>
              </a:tblGrid>
              <a:tr h="110643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среднедушевые</a:t>
                      </a:r>
                    </a:p>
                    <a:p>
                      <a:pPr algn="ctr"/>
                      <a:r>
                        <a:rPr lang="ru-RU" sz="2200" dirty="0" smtClean="0"/>
                        <a:t>доходы</a:t>
                      </a:r>
                      <a:endParaRPr lang="ru-RU" sz="2200" b="1" dirty="0" smtClean="0"/>
                    </a:p>
                    <a:p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 smtClean="0"/>
                    </a:p>
                    <a:p>
                      <a:pPr algn="ctr"/>
                      <a:r>
                        <a:rPr lang="ru-RU" sz="2200" b="1" dirty="0" smtClean="0"/>
                        <a:t>22954</a:t>
                      </a:r>
                      <a:endParaRPr lang="ru-RU" sz="2200" b="1" dirty="0"/>
                    </a:p>
                  </a:txBody>
                  <a:tcPr/>
                </a:tc>
              </a:tr>
              <a:tr h="855145"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smtClean="0"/>
                        <a:t>&gt; 45 тыс.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smtClean="0"/>
                        <a:t>10,5</a:t>
                      </a:r>
                      <a:endParaRPr lang="ru-RU" sz="2200" b="1" dirty="0"/>
                    </a:p>
                  </a:txBody>
                  <a:tcPr/>
                </a:tc>
              </a:tr>
              <a:tr h="855145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35-45</a:t>
                      </a:r>
                      <a:r>
                        <a:rPr lang="ru-RU" sz="2200" b="1" baseline="0" dirty="0" smtClean="0"/>
                        <a:t> тыс.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7,1</a:t>
                      </a:r>
                      <a:endParaRPr lang="ru-RU" sz="2200" b="1" dirty="0"/>
                    </a:p>
                  </a:txBody>
                  <a:tcPr/>
                </a:tc>
              </a:tr>
              <a:tr h="855145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25-35 тыс.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13,3</a:t>
                      </a:r>
                      <a:endParaRPr lang="ru-RU" sz="2200" b="1" dirty="0"/>
                    </a:p>
                  </a:txBody>
                  <a:tcPr/>
                </a:tc>
              </a:tr>
              <a:tr h="855145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15-25 тыс.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25,3</a:t>
                      </a:r>
                      <a:endParaRPr lang="ru-RU" sz="2200" b="1" dirty="0"/>
                    </a:p>
                  </a:txBody>
                  <a:tcPr/>
                </a:tc>
              </a:tr>
              <a:tr h="855145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5-15 тыс.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37,9</a:t>
                      </a:r>
                      <a:endParaRPr lang="ru-RU" sz="2200" b="1" dirty="0"/>
                    </a:p>
                  </a:txBody>
                  <a:tcPr/>
                </a:tc>
              </a:tr>
              <a:tr h="855145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&lt; 5 тыс.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5,9</a:t>
                      </a:r>
                      <a:endParaRPr lang="ru-RU" sz="2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олилиния 4"/>
          <p:cNvSpPr/>
          <p:nvPr/>
        </p:nvSpPr>
        <p:spPr bwMode="auto">
          <a:xfrm>
            <a:off x="4644008" y="4941168"/>
            <a:ext cx="2448272" cy="648072"/>
          </a:xfrm>
          <a:custGeom>
            <a:avLst/>
            <a:gdLst>
              <a:gd name="connsiteX0" fmla="*/ 0 w 5112568"/>
              <a:gd name="connsiteY0" fmla="*/ 396044 h 792088"/>
              <a:gd name="connsiteX1" fmla="*/ 2164910 w 5112568"/>
              <a:gd name="connsiteY1" fmla="*/ 4672 h 792088"/>
              <a:gd name="connsiteX2" fmla="*/ 2556284 w 5112568"/>
              <a:gd name="connsiteY2" fmla="*/ 3 h 792088"/>
              <a:gd name="connsiteX3" fmla="*/ 2947659 w 5112568"/>
              <a:gd name="connsiteY3" fmla="*/ 4672 h 792088"/>
              <a:gd name="connsiteX4" fmla="*/ 5112567 w 5112568"/>
              <a:gd name="connsiteY4" fmla="*/ 396051 h 792088"/>
              <a:gd name="connsiteX5" fmla="*/ 2947658 w 5112568"/>
              <a:gd name="connsiteY5" fmla="*/ 787426 h 792088"/>
              <a:gd name="connsiteX6" fmla="*/ 2556283 w 5112568"/>
              <a:gd name="connsiteY6" fmla="*/ 792095 h 792088"/>
              <a:gd name="connsiteX7" fmla="*/ 2164908 w 5112568"/>
              <a:gd name="connsiteY7" fmla="*/ 787426 h 792088"/>
              <a:gd name="connsiteX8" fmla="*/ -1 w 5112568"/>
              <a:gd name="connsiteY8" fmla="*/ 396048 h 792088"/>
              <a:gd name="connsiteX9" fmla="*/ 0 w 5112568"/>
              <a:gd name="connsiteY9" fmla="*/ 396044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12568" h="792088">
                <a:moveTo>
                  <a:pt x="0" y="396044"/>
                </a:moveTo>
                <a:cubicBezTo>
                  <a:pt x="9" y="200728"/>
                  <a:pt x="919097" y="34576"/>
                  <a:pt x="2164910" y="4672"/>
                </a:cubicBezTo>
                <a:cubicBezTo>
                  <a:pt x="2294403" y="1564"/>
                  <a:pt x="2425247" y="3"/>
                  <a:pt x="2556284" y="3"/>
                </a:cubicBezTo>
                <a:cubicBezTo>
                  <a:pt x="2687322" y="3"/>
                  <a:pt x="2818166" y="1564"/>
                  <a:pt x="2947659" y="4672"/>
                </a:cubicBezTo>
                <a:cubicBezTo>
                  <a:pt x="4193489" y="34576"/>
                  <a:pt x="5112581" y="200733"/>
                  <a:pt x="5112567" y="396051"/>
                </a:cubicBezTo>
                <a:cubicBezTo>
                  <a:pt x="5112567" y="591368"/>
                  <a:pt x="4193477" y="757522"/>
                  <a:pt x="2947658" y="787426"/>
                </a:cubicBezTo>
                <a:cubicBezTo>
                  <a:pt x="2818165" y="790534"/>
                  <a:pt x="2687321" y="792095"/>
                  <a:pt x="2556283" y="792095"/>
                </a:cubicBezTo>
                <a:cubicBezTo>
                  <a:pt x="2425245" y="792095"/>
                  <a:pt x="2294401" y="790534"/>
                  <a:pt x="2164908" y="787426"/>
                </a:cubicBezTo>
                <a:cubicBezTo>
                  <a:pt x="919082" y="757522"/>
                  <a:pt x="-10" y="591366"/>
                  <a:pt x="-1" y="396048"/>
                </a:cubicBezTo>
                <a:cubicBezTo>
                  <a:pt x="-1" y="396047"/>
                  <a:pt x="0" y="396045"/>
                  <a:pt x="0" y="396044"/>
                </a:cubicBezTo>
                <a:close/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6" name="Полилиния 5"/>
          <p:cNvSpPr/>
          <p:nvPr/>
        </p:nvSpPr>
        <p:spPr bwMode="auto">
          <a:xfrm>
            <a:off x="4716016" y="1556792"/>
            <a:ext cx="2160240" cy="648072"/>
          </a:xfrm>
          <a:custGeom>
            <a:avLst/>
            <a:gdLst>
              <a:gd name="connsiteX0" fmla="*/ 0 w 2160240"/>
              <a:gd name="connsiteY0" fmla="*/ 324036 h 648072"/>
              <a:gd name="connsiteX1" fmla="*/ 769751 w 2160240"/>
              <a:gd name="connsiteY1" fmla="*/ 13667 h 648072"/>
              <a:gd name="connsiteX2" fmla="*/ 1080121 w 2160240"/>
              <a:gd name="connsiteY2" fmla="*/ 1 h 648072"/>
              <a:gd name="connsiteX3" fmla="*/ 1390492 w 2160240"/>
              <a:gd name="connsiteY3" fmla="*/ 13667 h 648072"/>
              <a:gd name="connsiteX4" fmla="*/ 2160241 w 2160240"/>
              <a:gd name="connsiteY4" fmla="*/ 324039 h 648072"/>
              <a:gd name="connsiteX5" fmla="*/ 1390491 w 2160240"/>
              <a:gd name="connsiteY5" fmla="*/ 634409 h 648072"/>
              <a:gd name="connsiteX6" fmla="*/ 1080121 w 2160240"/>
              <a:gd name="connsiteY6" fmla="*/ 648075 h 648072"/>
              <a:gd name="connsiteX7" fmla="*/ 769750 w 2160240"/>
              <a:gd name="connsiteY7" fmla="*/ 634409 h 648072"/>
              <a:gd name="connsiteX8" fmla="*/ 1 w 2160240"/>
              <a:gd name="connsiteY8" fmla="*/ 324038 h 648072"/>
              <a:gd name="connsiteX9" fmla="*/ 0 w 2160240"/>
              <a:gd name="connsiteY9" fmla="*/ 324036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0240" h="648072">
                <a:moveTo>
                  <a:pt x="0" y="324036"/>
                </a:moveTo>
                <a:cubicBezTo>
                  <a:pt x="2" y="180939"/>
                  <a:pt x="312878" y="54785"/>
                  <a:pt x="769751" y="13667"/>
                </a:cubicBezTo>
                <a:cubicBezTo>
                  <a:pt x="870440" y="4605"/>
                  <a:pt x="974999" y="1"/>
                  <a:pt x="1080121" y="1"/>
                </a:cubicBezTo>
                <a:cubicBezTo>
                  <a:pt x="1185243" y="1"/>
                  <a:pt x="1289803" y="4605"/>
                  <a:pt x="1390492" y="13667"/>
                </a:cubicBezTo>
                <a:cubicBezTo>
                  <a:pt x="1847367" y="54786"/>
                  <a:pt x="2160244" y="180941"/>
                  <a:pt x="2160241" y="324039"/>
                </a:cubicBezTo>
                <a:cubicBezTo>
                  <a:pt x="2160241" y="467136"/>
                  <a:pt x="1847365" y="593291"/>
                  <a:pt x="1390491" y="634409"/>
                </a:cubicBezTo>
                <a:cubicBezTo>
                  <a:pt x="1289802" y="643471"/>
                  <a:pt x="1185243" y="648075"/>
                  <a:pt x="1080121" y="648075"/>
                </a:cubicBezTo>
                <a:cubicBezTo>
                  <a:pt x="974999" y="648075"/>
                  <a:pt x="870439" y="643471"/>
                  <a:pt x="769750" y="634409"/>
                </a:cubicBezTo>
                <a:cubicBezTo>
                  <a:pt x="312875" y="593290"/>
                  <a:pt x="-1" y="467135"/>
                  <a:pt x="1" y="324038"/>
                </a:cubicBezTo>
                <a:cubicBezTo>
                  <a:pt x="1" y="324037"/>
                  <a:pt x="0" y="324037"/>
                  <a:pt x="0" y="324036"/>
                </a:cubicBez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>
            <a:off x="2915816" y="1268760"/>
            <a:ext cx="576064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err="1" smtClean="0">
                <a:solidFill>
                  <a:schemeClr val="tx2"/>
                </a:solidFill>
              </a:rPr>
              <a:t>Альтер-социальные</a:t>
            </a:r>
            <a:r>
              <a:rPr lang="ru-RU" sz="3600" b="1" dirty="0" smtClean="0">
                <a:solidFill>
                  <a:schemeClr val="tx2"/>
                </a:solidFill>
              </a:rPr>
              <a:t> движения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050"/>
            <a:ext cx="8640960" cy="568930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ru-RU" sz="2400" dirty="0" smtClean="0"/>
              <a:t>сверхновый капитализм провоцирует сверхновые формы протеста: </a:t>
            </a:r>
            <a:r>
              <a:rPr lang="ru-RU" sz="2400" b="1" dirty="0" smtClean="0">
                <a:solidFill>
                  <a:schemeClr val="tx2"/>
                </a:solidFill>
              </a:rPr>
              <a:t>рядом с </a:t>
            </a:r>
            <a:r>
              <a:rPr lang="ru-RU" sz="2400" b="1" dirty="0" err="1" smtClean="0">
                <a:solidFill>
                  <a:schemeClr val="tx2"/>
                </a:solidFill>
              </a:rPr>
              <a:t>глэмом</a:t>
            </a:r>
            <a:r>
              <a:rPr lang="ru-RU" sz="2400" b="1" dirty="0" smtClean="0">
                <a:solidFill>
                  <a:schemeClr val="tx2"/>
                </a:solidFill>
              </a:rPr>
              <a:t> всегда возникает </a:t>
            </a:r>
            <a:r>
              <a:rPr lang="ru-RU" sz="2400" b="1" dirty="0" err="1" smtClean="0">
                <a:solidFill>
                  <a:schemeClr val="tx2"/>
                </a:solidFill>
              </a:rPr>
              <a:t>трэш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ts val="12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ru-RU" sz="2400" dirty="0" smtClean="0"/>
              <a:t>хакеры и «пираты», нарушая право «интеллектуальной» собственности, подрывают режим глэм-капитализма</a:t>
            </a:r>
          </a:p>
          <a:p>
            <a:pPr eaLnBrk="1" hangingPunct="1">
              <a:spcBef>
                <a:spcPts val="12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ru-RU" sz="2400" dirty="0" smtClean="0"/>
              <a:t>покупая </a:t>
            </a:r>
            <a:r>
              <a:rPr lang="ru-RU" sz="2400" dirty="0" err="1" smtClean="0"/>
              <a:t>контрафакт</a:t>
            </a:r>
            <a:r>
              <a:rPr lang="ru-RU" sz="2400" dirty="0" smtClean="0"/>
              <a:t> и обмениваясь файлами, потребители участвуют в движениях, которые создают альтернативу и </a:t>
            </a:r>
            <a:r>
              <a:rPr lang="ru-RU" sz="2400" dirty="0" err="1" smtClean="0"/>
              <a:t>антисоциальному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гламуру</a:t>
            </a:r>
            <a:r>
              <a:rPr lang="ru-RU" sz="2400" dirty="0" smtClean="0"/>
              <a:t> </a:t>
            </a:r>
            <a:r>
              <a:rPr lang="ru-RU" sz="2400" dirty="0" err="1" smtClean="0"/>
              <a:t>и</a:t>
            </a:r>
            <a:r>
              <a:rPr lang="ru-RU" sz="2400" dirty="0" smtClean="0"/>
              <a:t> традиционной </a:t>
            </a:r>
            <a:r>
              <a:rPr lang="ru-RU" sz="2400" dirty="0" err="1" smtClean="0"/>
              <a:t>социальности</a:t>
            </a:r>
            <a:r>
              <a:rPr lang="en-US" sz="2400" dirty="0" smtClean="0"/>
              <a:t>  </a:t>
            </a:r>
          </a:p>
          <a:p>
            <a:pPr eaLnBrk="1" hangingPunct="1">
              <a:spcBef>
                <a:spcPts val="12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общая теория </a:t>
            </a:r>
            <a:r>
              <a:rPr lang="ru-RU" sz="2400" b="1" dirty="0" err="1" smtClean="0">
                <a:solidFill>
                  <a:schemeClr val="tx2"/>
                </a:solidFill>
              </a:rPr>
              <a:t>трэша</a:t>
            </a:r>
            <a:r>
              <a:rPr lang="ru-RU" sz="2400" b="1" dirty="0" smtClean="0">
                <a:solidFill>
                  <a:schemeClr val="tx2"/>
                </a:solidFill>
              </a:rPr>
              <a:t>: бунт аутентичности против виртуальности и гламура </a:t>
            </a:r>
            <a:r>
              <a:rPr lang="ru-RU" sz="2400" dirty="0" smtClean="0"/>
              <a:t>возвращает функциональность и конкуренцию туда, где господствуют имиджи и монополизм</a:t>
            </a:r>
          </a:p>
          <a:p>
            <a:pPr eaLnBrk="1" hangingPunct="1">
              <a:spcBef>
                <a:spcPts val="12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бунт аутентичности – движущая сила </a:t>
            </a:r>
            <a:r>
              <a:rPr lang="ru-RU" sz="2400" dirty="0" smtClean="0"/>
              <a:t>множества </a:t>
            </a:r>
            <a:r>
              <a:rPr lang="ru-RU" sz="2400" dirty="0" err="1" smtClean="0"/>
              <a:t>альтер-социальных</a:t>
            </a:r>
            <a:r>
              <a:rPr lang="ru-RU" sz="2400" dirty="0" smtClean="0"/>
              <a:t> движений не только в экономике, но и в политике, и в культуре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026" name="Picture 2" descr="H:\x_693455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645024"/>
            <a:ext cx="38164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:\x_fc1ef2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3" y="764704"/>
            <a:ext cx="3816425" cy="2880320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Дмитрий\Desktop\Femen_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645024"/>
            <a:ext cx="4464496" cy="3168352"/>
          </a:xfrm>
          <a:prstGeom prst="rect">
            <a:avLst/>
          </a:prstGeom>
          <a:noFill/>
        </p:spPr>
      </p:pic>
      <p:pic>
        <p:nvPicPr>
          <p:cNvPr id="2052" name="Picture 4" descr="C:\Users\Дмитрий\Desktop\anonymous-600x3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764704"/>
            <a:ext cx="446449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792088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tx2"/>
                </a:solidFill>
              </a:rPr>
              <a:t>Альтер-капитализм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>
              <a:spcBef>
                <a:spcPts val="12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</a:pPr>
            <a:r>
              <a:rPr lang="ru-RU" sz="2000" dirty="0" smtClean="0"/>
              <a:t>на рост </a:t>
            </a:r>
            <a:r>
              <a:rPr lang="ru-RU" sz="2000" dirty="0" err="1" smtClean="0"/>
              <a:t>альтер-социальных</a:t>
            </a:r>
            <a:r>
              <a:rPr lang="ru-RU" sz="2000" dirty="0" smtClean="0"/>
              <a:t> движений </a:t>
            </a:r>
            <a:r>
              <a:rPr lang="ru-RU" sz="2000" dirty="0" err="1" smtClean="0"/>
              <a:t>глэм-капитализм</a:t>
            </a:r>
            <a:r>
              <a:rPr lang="ru-RU" sz="2000" dirty="0" smtClean="0"/>
              <a:t> сначала реагирует полицейскими мерами, а затем переходит к поглощению и использованию </a:t>
            </a:r>
            <a:r>
              <a:rPr lang="ru-RU" sz="2000" dirty="0" err="1" smtClean="0"/>
              <a:t>креативности</a:t>
            </a:r>
            <a:r>
              <a:rPr lang="ru-RU" sz="2000" dirty="0" smtClean="0"/>
              <a:t> этих движений</a:t>
            </a:r>
            <a:endParaRPr lang="en-US" sz="2000" dirty="0" smtClean="0"/>
          </a:p>
          <a:p>
            <a:pPr>
              <a:spcBef>
                <a:spcPts val="12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</a:pPr>
            <a:r>
              <a:rPr lang="ru-RU" sz="2000" dirty="0" smtClean="0"/>
              <a:t>поглощение </a:t>
            </a:r>
            <a:r>
              <a:rPr lang="ru-RU" sz="2000" dirty="0" err="1" smtClean="0"/>
              <a:t>альтер-социальных</a:t>
            </a:r>
            <a:r>
              <a:rPr lang="ru-RU" sz="2000" dirty="0" smtClean="0"/>
              <a:t> движений можно видеть </a:t>
            </a:r>
          </a:p>
          <a:p>
            <a:pPr>
              <a:spcBef>
                <a:spcPts val="1200"/>
              </a:spcBef>
              <a:buClr>
                <a:schemeClr val="tx2"/>
              </a:buClr>
              <a:buSzPct val="125000"/>
              <a:buFont typeface="Wingdings" pitchFamily="2" charset="2"/>
              <a:buChar char="ü"/>
            </a:pPr>
            <a:r>
              <a:rPr lang="ru-RU" sz="2000" dirty="0" smtClean="0"/>
              <a:t>в использовании стратегии </a:t>
            </a:r>
            <a:r>
              <a:rPr lang="en-US" sz="2000" dirty="0" smtClean="0"/>
              <a:t>‘open source’  </a:t>
            </a:r>
            <a:endParaRPr lang="ru-RU" sz="2000" dirty="0" smtClean="0"/>
          </a:p>
          <a:p>
            <a:pPr>
              <a:spcBef>
                <a:spcPts val="400"/>
              </a:spcBef>
              <a:buClr>
                <a:schemeClr val="tx2"/>
              </a:buClr>
              <a:buSzPct val="125000"/>
              <a:buFont typeface="Wingdings" pitchFamily="2" charset="2"/>
              <a:buChar char="ü"/>
            </a:pPr>
            <a:r>
              <a:rPr lang="ru-RU" sz="2000" dirty="0" smtClean="0"/>
              <a:t>в предоставлении возможностей скачивать </a:t>
            </a:r>
            <a:r>
              <a:rPr lang="ru-RU" sz="2000" dirty="0" err="1" smtClean="0"/>
              <a:t>контент</a:t>
            </a:r>
            <a:r>
              <a:rPr lang="en-US" sz="2000" dirty="0" smtClean="0"/>
              <a:t>  </a:t>
            </a:r>
            <a:endParaRPr lang="ru-RU" sz="2000" dirty="0" smtClean="0"/>
          </a:p>
          <a:p>
            <a:pPr>
              <a:spcBef>
                <a:spcPts val="400"/>
              </a:spcBef>
              <a:buClr>
                <a:schemeClr val="tx2"/>
              </a:buClr>
              <a:buSzPct val="125000"/>
              <a:buFont typeface="Wingdings" pitchFamily="2" charset="2"/>
              <a:buChar char="ü"/>
            </a:pPr>
            <a:r>
              <a:rPr lang="ru-RU" sz="2000" dirty="0" smtClean="0"/>
              <a:t>в коммерциализации </a:t>
            </a:r>
            <a:r>
              <a:rPr lang="ru-RU" sz="2000" dirty="0" err="1" smtClean="0"/>
              <a:t>торрентовых</a:t>
            </a:r>
            <a:r>
              <a:rPr lang="ru-RU" sz="2000" dirty="0" smtClean="0"/>
              <a:t> сетей</a:t>
            </a:r>
          </a:p>
          <a:p>
            <a:pPr>
              <a:spcBef>
                <a:spcPts val="400"/>
              </a:spcBef>
              <a:buClr>
                <a:schemeClr val="tx2"/>
              </a:buClr>
              <a:buSzPct val="125000"/>
              <a:buFont typeface="Wingdings" pitchFamily="2" charset="2"/>
              <a:buChar char="ü"/>
            </a:pPr>
            <a:r>
              <a:rPr lang="ru-RU" sz="2000" dirty="0" smtClean="0"/>
              <a:t>в «растягивании» люксовых брендов</a:t>
            </a:r>
          </a:p>
          <a:p>
            <a:pPr>
              <a:spcBef>
                <a:spcPts val="400"/>
              </a:spcBef>
              <a:buClr>
                <a:schemeClr val="tx2"/>
              </a:buClr>
              <a:buSzPct val="125000"/>
              <a:buFont typeface="Wingdings" pitchFamily="2" charset="2"/>
              <a:buChar char="ü"/>
            </a:pPr>
            <a:r>
              <a:rPr lang="ru-RU" sz="2000" dirty="0" smtClean="0"/>
              <a:t>в «партизанском» маркетинге </a:t>
            </a:r>
            <a:r>
              <a:rPr lang="ru-RU" sz="2000" b="1" i="1" dirty="0" smtClean="0">
                <a:solidFill>
                  <a:schemeClr val="tx2"/>
                </a:solidFill>
              </a:rPr>
              <a:t>(</a:t>
            </a:r>
            <a:r>
              <a:rPr lang="en-US" sz="2000" b="1" i="1" dirty="0" smtClean="0">
                <a:solidFill>
                  <a:schemeClr val="tx2"/>
                </a:solidFill>
              </a:rPr>
              <a:t>guerrilla marketing</a:t>
            </a:r>
            <a:r>
              <a:rPr lang="ru-RU" sz="2000" b="1" dirty="0" smtClean="0">
                <a:solidFill>
                  <a:schemeClr val="tx2"/>
                </a:solidFill>
              </a:rPr>
              <a:t>)</a:t>
            </a:r>
            <a:r>
              <a:rPr lang="ru-RU" sz="2000" dirty="0" smtClean="0"/>
              <a:t>…</a:t>
            </a:r>
            <a:endParaRPr lang="en-US" sz="2000" dirty="0" smtClean="0"/>
          </a:p>
          <a:p>
            <a:pPr>
              <a:spcBef>
                <a:spcPts val="12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</a:pPr>
            <a:r>
              <a:rPr lang="ru-RU" sz="2000" dirty="0" smtClean="0"/>
              <a:t>создатели трендов, соединяющие модели </a:t>
            </a:r>
            <a:r>
              <a:rPr lang="ru-RU" sz="2000" dirty="0" err="1" smtClean="0"/>
              <a:t>глэм-капитализма</a:t>
            </a:r>
            <a:r>
              <a:rPr lang="ru-RU" sz="2000" dirty="0" smtClean="0"/>
              <a:t> и </a:t>
            </a:r>
            <a:r>
              <a:rPr lang="ru-RU" sz="2000" dirty="0" err="1" smtClean="0"/>
              <a:t>альтер-социальных</a:t>
            </a:r>
            <a:r>
              <a:rPr lang="ru-RU" sz="2000" dirty="0" smtClean="0"/>
              <a:t> движений, формируют другой способ создания стоимости: </a:t>
            </a:r>
            <a:r>
              <a:rPr lang="ru-RU" sz="2000" b="1" dirty="0" smtClean="0">
                <a:solidFill>
                  <a:schemeClr val="tx2"/>
                </a:solidFill>
              </a:rPr>
              <a:t>на основе потоковой аутентичности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</a:pPr>
            <a:r>
              <a:rPr lang="ru-RU" sz="2000" dirty="0" err="1" smtClean="0"/>
              <a:t>глэм-капитализм</a:t>
            </a:r>
            <a:r>
              <a:rPr lang="ru-RU" sz="2000" dirty="0" smtClean="0"/>
              <a:t> – это мир копий без оригинала </a:t>
            </a:r>
            <a:r>
              <a:rPr lang="ru-RU" sz="2000" b="1" dirty="0" smtClean="0">
                <a:solidFill>
                  <a:schemeClr val="tx2"/>
                </a:solidFill>
              </a:rPr>
              <a:t>(</a:t>
            </a:r>
            <a:r>
              <a:rPr lang="ru-RU" sz="2000" b="1" dirty="0" err="1" smtClean="0">
                <a:solidFill>
                  <a:schemeClr val="tx2"/>
                </a:solidFill>
              </a:rPr>
              <a:t>симулякры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Бодрийяра</a:t>
            </a:r>
            <a:r>
              <a:rPr lang="ru-RU" sz="2000" b="1" dirty="0" smtClean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ts val="12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</a:pPr>
            <a:r>
              <a:rPr lang="ru-RU" sz="2000" dirty="0" err="1" smtClean="0"/>
              <a:t>альтер-капитализм</a:t>
            </a:r>
            <a:r>
              <a:rPr lang="ru-RU" sz="2000" dirty="0" smtClean="0"/>
              <a:t> – это </a:t>
            </a:r>
            <a:r>
              <a:rPr lang="ru-RU" sz="2000" b="1" dirty="0" smtClean="0">
                <a:solidFill>
                  <a:schemeClr val="tx2"/>
                </a:solidFill>
              </a:rPr>
              <a:t>мир потоковой аутентичности</a:t>
            </a:r>
            <a:r>
              <a:rPr lang="ru-RU" sz="2000" dirty="0" smtClean="0"/>
              <a:t>, где оригиналы – потоки, опережающие любое копирование</a:t>
            </a:r>
          </a:p>
          <a:p>
            <a:pPr>
              <a:spcBef>
                <a:spcPts val="600"/>
              </a:spcBef>
            </a:pPr>
            <a:endParaRPr lang="ru-RU" sz="20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864096"/>
          </a:xfrm>
        </p:spPr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</a:rPr>
              <a:t>Подробнее…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19872" y="1285860"/>
            <a:ext cx="5724128" cy="5572140"/>
          </a:xfrm>
        </p:spPr>
        <p:txBody>
          <a:bodyPr/>
          <a:lstStyle/>
          <a:p>
            <a:pPr>
              <a:spcBef>
                <a:spcPts val="4800"/>
              </a:spcBef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ru-RU" sz="2200" dirty="0" smtClean="0"/>
              <a:t>Иванов Д. В. </a:t>
            </a:r>
            <a:r>
              <a:rPr lang="ru-RU" sz="2200" b="1" dirty="0" smtClean="0"/>
              <a:t>Гламурный капитализм: логика «сверхновой» экономики</a:t>
            </a:r>
            <a:r>
              <a:rPr lang="ru-RU" sz="2200" dirty="0" smtClean="0"/>
              <a:t> // Вопросы экономики. 2011, № 7</a:t>
            </a:r>
          </a:p>
          <a:p>
            <a:pPr>
              <a:spcBef>
                <a:spcPts val="4800"/>
              </a:spcBef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ru-RU" sz="2200" dirty="0" smtClean="0"/>
              <a:t>Иванов Д.В. </a:t>
            </a:r>
            <a:r>
              <a:rPr lang="ru-RU" sz="2200" b="1" dirty="0" smtClean="0"/>
              <a:t>Глэм-капитализм</a:t>
            </a:r>
            <a:r>
              <a:rPr lang="ru-RU" sz="2200" dirty="0" smtClean="0"/>
              <a:t>. СПб.: Петербургское востоковедение, 2008</a:t>
            </a:r>
          </a:p>
          <a:p>
            <a:pPr>
              <a:spcBef>
                <a:spcPts val="4800"/>
              </a:spcBef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ru-RU" sz="2200" dirty="0" smtClean="0"/>
              <a:t>Иванов Д.В. </a:t>
            </a:r>
            <a:r>
              <a:rPr lang="ru-RU" sz="2200" b="1" dirty="0" smtClean="0"/>
              <a:t>Время </a:t>
            </a:r>
            <a:r>
              <a:rPr lang="ru-RU" sz="2200" b="1" dirty="0" err="1" smtClean="0"/>
              <a:t>Че</a:t>
            </a:r>
            <a:r>
              <a:rPr lang="ru-RU" sz="2200" b="1" dirty="0" smtClean="0"/>
              <a:t>: </a:t>
            </a:r>
            <a:r>
              <a:rPr lang="ru-RU" sz="2200" b="1" dirty="0" err="1" smtClean="0"/>
              <a:t>альтер-капитализм</a:t>
            </a:r>
            <a:r>
              <a:rPr lang="ru-RU" sz="2200" b="1" dirty="0" smtClean="0"/>
              <a:t> в </a:t>
            </a:r>
            <a:r>
              <a:rPr lang="en-US" sz="2200" b="1" dirty="0" smtClean="0"/>
              <a:t>XXI </a:t>
            </a:r>
            <a:r>
              <a:rPr lang="ru-RU" sz="2200" b="1" dirty="0" smtClean="0"/>
              <a:t>веке. </a:t>
            </a:r>
            <a:r>
              <a:rPr lang="ru-RU" sz="2200" dirty="0" smtClean="0"/>
              <a:t>СПб.: Петербургское востоковедение, 2012</a:t>
            </a:r>
            <a:endParaRPr lang="ru-RU" sz="2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ts val="4800"/>
              </a:spcBef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ru-RU" sz="2200" b="1" dirty="0" err="1" smtClean="0"/>
              <a:t>Глэм-капитализм+</a:t>
            </a:r>
            <a:r>
              <a:rPr lang="ru-RU" sz="2200" b="1" dirty="0" smtClean="0"/>
              <a:t> </a:t>
            </a:r>
            <a:r>
              <a:rPr lang="ru-RU" sz="2200" b="1" dirty="0" smtClean="0">
                <a:solidFill>
                  <a:srgbClr val="C00000"/>
                </a:solidFill>
              </a:rPr>
              <a:t>(</a:t>
            </a:r>
            <a:r>
              <a:rPr lang="en-US" sz="2200" b="1" dirty="0" smtClean="0">
                <a:solidFill>
                  <a:srgbClr val="C00000"/>
                </a:solidFill>
              </a:rPr>
              <a:t>www.vkontakte.ru/club390698)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443399" name="Picture 7" descr="глэм-капитализм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124744"/>
            <a:ext cx="2808312" cy="3600400"/>
          </a:xfrm>
          <a:noFill/>
          <a:ln/>
        </p:spPr>
      </p:pic>
      <p:pic>
        <p:nvPicPr>
          <p:cNvPr id="5" name="Picture 2" descr="C:\Users\Дмитрий\Desktop\Ob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996952"/>
            <a:ext cx="2808312" cy="3580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accent2"/>
                </a:solidFill>
              </a:rPr>
              <a:t>Новая экономика уже не нова</a:t>
            </a: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352925" cy="5429250"/>
          </a:xfrm>
          <a:solidFill>
            <a:schemeClr val="accent2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сверхновая экономика </a:t>
            </a:r>
            <a:r>
              <a:rPr lang="ru-RU" sz="2000" dirty="0" smtClean="0">
                <a:solidFill>
                  <a:schemeClr val="bg1"/>
                </a:solidFill>
              </a:rPr>
              <a:t>(в 2000-х)</a:t>
            </a:r>
          </a:p>
          <a:p>
            <a:pPr eaLnBrk="1" hangingPunct="1">
              <a:spcBef>
                <a:spcPts val="3600"/>
              </a:spcBef>
              <a:buClr>
                <a:schemeClr val="bg1"/>
              </a:buClr>
              <a:buSzPct val="125000"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</a:rPr>
              <a:t>неэффективность </a:t>
            </a:r>
            <a:r>
              <a:rPr lang="ru-RU" sz="2000" dirty="0" err="1" smtClean="0">
                <a:solidFill>
                  <a:schemeClr val="bg1"/>
                </a:solidFill>
              </a:rPr>
              <a:t>брендинга</a:t>
            </a:r>
            <a:endParaRPr lang="ru-RU" sz="2000" dirty="0" smtClean="0">
              <a:solidFill>
                <a:schemeClr val="bg1"/>
              </a:solidFill>
            </a:endParaRPr>
          </a:p>
          <a:p>
            <a:pPr eaLnBrk="1" hangingPunct="1">
              <a:buClr>
                <a:schemeClr val="bg1"/>
              </a:buClr>
              <a:buSzPct val="125000"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</a:rPr>
              <a:t>негибкость сетевых структур</a:t>
            </a:r>
          </a:p>
          <a:p>
            <a:pPr eaLnBrk="1" hangingPunct="1">
              <a:buClr>
                <a:schemeClr val="bg1"/>
              </a:buClr>
              <a:buSzPct val="125000"/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bg1"/>
                </a:solidFill>
              </a:rPr>
              <a:t>неликвидность</a:t>
            </a:r>
            <a:r>
              <a:rPr lang="ru-RU" sz="2000" dirty="0" smtClean="0">
                <a:solidFill>
                  <a:schemeClr val="bg1"/>
                </a:solidFill>
              </a:rPr>
              <a:t> виртуальных денег</a:t>
            </a:r>
          </a:p>
          <a:p>
            <a:pPr eaLnBrk="1" hangingPunct="1">
              <a:spcBef>
                <a:spcPts val="3600"/>
              </a:spcBef>
              <a:buClr>
                <a:schemeClr val="bg1"/>
              </a:buClr>
              <a:buSzPct val="125000"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</a:rPr>
              <a:t>агрессивно красивые товары </a:t>
            </a:r>
          </a:p>
          <a:p>
            <a:pPr eaLnBrk="1" hangingPunct="1">
              <a:buClr>
                <a:schemeClr val="bg1"/>
              </a:buClr>
              <a:buSzPct val="125000"/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bg1"/>
                </a:solidFill>
              </a:rPr>
              <a:t>креативные</a:t>
            </a:r>
            <a:r>
              <a:rPr lang="ru-RU" sz="2000" dirty="0" smtClean="0">
                <a:solidFill>
                  <a:schemeClr val="bg1"/>
                </a:solidFill>
              </a:rPr>
              <a:t> потребители</a:t>
            </a:r>
          </a:p>
          <a:p>
            <a:pPr eaLnBrk="1" hangingPunct="1">
              <a:buClr>
                <a:schemeClr val="bg1"/>
              </a:buClr>
              <a:buSzPct val="125000"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</a:rPr>
              <a:t>«активируемые» деньги</a:t>
            </a:r>
          </a:p>
          <a:p>
            <a:pPr eaLnBrk="1" hangingPunct="1">
              <a:spcBef>
                <a:spcPts val="3600"/>
              </a:spcBef>
              <a:buClr>
                <a:schemeClr val="bg1"/>
              </a:buClr>
              <a:buSzPct val="125000"/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интенсивное настоящее не оставляет времени никакому будущему: </a:t>
            </a:r>
            <a:r>
              <a:rPr lang="ru-RU" sz="2000" b="1" dirty="0" smtClean="0">
                <a:solidFill>
                  <a:srgbClr val="FFFF66"/>
                </a:solidFill>
              </a:rPr>
              <a:t>стоимость создают </a:t>
            </a:r>
            <a:r>
              <a:rPr lang="ru-RU" sz="2000" b="1" dirty="0" err="1" smtClean="0">
                <a:solidFill>
                  <a:srgbClr val="FFFF66"/>
                </a:solidFill>
              </a:rPr>
              <a:t>гламуроемкость</a:t>
            </a:r>
            <a:r>
              <a:rPr lang="ru-RU" sz="2000" b="1" dirty="0" smtClean="0">
                <a:solidFill>
                  <a:srgbClr val="FFFF66"/>
                </a:solidFill>
              </a:rPr>
              <a:t> и тренды</a:t>
            </a:r>
            <a:endParaRPr lang="ru-RU" b="1" dirty="0" smtClean="0">
              <a:solidFill>
                <a:srgbClr val="FFFF66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half" idx="1"/>
          </p:nvPr>
        </p:nvSpPr>
        <p:spPr>
          <a:xfrm>
            <a:off x="142875" y="1285875"/>
            <a:ext cx="4352925" cy="542925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новая экономика </a:t>
            </a:r>
            <a:r>
              <a:rPr lang="ru-RU" sz="2000" dirty="0" smtClean="0">
                <a:solidFill>
                  <a:schemeClr val="bg1"/>
                </a:solidFill>
              </a:rPr>
              <a:t>(с 1980-х) </a:t>
            </a:r>
          </a:p>
          <a:p>
            <a:pPr eaLnBrk="1" hangingPunct="1">
              <a:spcBef>
                <a:spcPts val="3600"/>
              </a:spcBef>
              <a:buClr>
                <a:schemeClr val="bg1"/>
              </a:buClr>
              <a:buSzPct val="125000"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</a:rPr>
              <a:t>«научное знание»</a:t>
            </a:r>
          </a:p>
          <a:p>
            <a:pPr eaLnBrk="1" hangingPunct="1">
              <a:buClr>
                <a:schemeClr val="bg1"/>
              </a:buClr>
              <a:buSzPct val="125000"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</a:rPr>
              <a:t>«высокие технологии»</a:t>
            </a:r>
          </a:p>
          <a:p>
            <a:pPr eaLnBrk="1" hangingPunct="1">
              <a:buClr>
                <a:schemeClr val="bg1"/>
              </a:buClr>
              <a:buSzPct val="125000"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</a:rPr>
              <a:t>«венчурные капиталы»</a:t>
            </a:r>
          </a:p>
          <a:p>
            <a:pPr eaLnBrk="1" hangingPunct="1">
              <a:spcBef>
                <a:spcPts val="3600"/>
              </a:spcBef>
              <a:buClr>
                <a:schemeClr val="bg1"/>
              </a:buClr>
              <a:buSzPct val="125000"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</a:rPr>
              <a:t>виртуальный товар: </a:t>
            </a:r>
            <a:r>
              <a:rPr lang="ru-RU" sz="2000" dirty="0" smtClean="0">
                <a:solidFill>
                  <a:srgbClr val="FFFF00"/>
                </a:solidFill>
              </a:rPr>
              <a:t>бренд</a:t>
            </a:r>
          </a:p>
          <a:p>
            <a:pPr eaLnBrk="1" hangingPunct="1">
              <a:buClr>
                <a:schemeClr val="bg1"/>
              </a:buClr>
              <a:buSzPct val="125000"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</a:rPr>
              <a:t>виртуальная организация: </a:t>
            </a:r>
            <a:r>
              <a:rPr lang="ru-RU" sz="2000" dirty="0" smtClean="0">
                <a:solidFill>
                  <a:srgbClr val="FFFF00"/>
                </a:solidFill>
              </a:rPr>
              <a:t>сеть</a:t>
            </a:r>
          </a:p>
          <a:p>
            <a:pPr eaLnBrk="1" hangingPunct="1">
              <a:buClr>
                <a:schemeClr val="bg1"/>
              </a:buClr>
              <a:buSzPct val="125000"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</a:rPr>
              <a:t>виртуальные деньги: </a:t>
            </a:r>
            <a:r>
              <a:rPr lang="ru-RU" sz="2000" dirty="0" smtClean="0">
                <a:solidFill>
                  <a:srgbClr val="FFFF00"/>
                </a:solidFill>
              </a:rPr>
              <a:t>кредиты</a:t>
            </a:r>
          </a:p>
          <a:p>
            <a:pPr eaLnBrk="1" hangingPunct="1">
              <a:spcBef>
                <a:spcPts val="3600"/>
              </a:spcBef>
              <a:buClr>
                <a:schemeClr val="bg1"/>
              </a:buClr>
              <a:buSzPct val="125000"/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гуру менеджмента: </a:t>
            </a:r>
            <a:r>
              <a:rPr lang="ru-RU" sz="2000" dirty="0" smtClean="0">
                <a:solidFill>
                  <a:srgbClr val="FFFF00"/>
                </a:solidFill>
              </a:rPr>
              <a:t>«будущее не столько за продуктами, сколько за брендами и их стоимостью» </a:t>
            </a:r>
          </a:p>
          <a:p>
            <a:pPr eaLnBrk="1" hangingPunct="1"/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  <p:bldP spid="20" grpId="0" build="p"/>
      <p:bldP spid="20" grpI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tx2"/>
                </a:solidFill>
              </a:rPr>
              <a:t>Виртуализация экономики</a:t>
            </a:r>
            <a:endParaRPr lang="ru-RU" sz="3600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9144000" cy="6165303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ru-RU" sz="2400" dirty="0" smtClean="0"/>
              <a:t>Логику новой экономики адекватно отражает концепция </a:t>
            </a:r>
            <a:r>
              <a:rPr lang="ru-RU" sz="2400" b="1" dirty="0" smtClean="0">
                <a:solidFill>
                  <a:schemeClr val="tx2"/>
                </a:solidFill>
              </a:rPr>
              <a:t>«виртуализации»</a:t>
            </a:r>
            <a:r>
              <a:rPr lang="ru-RU" sz="2400" dirty="0" smtClean="0"/>
              <a:t>,</a:t>
            </a:r>
            <a:r>
              <a:rPr lang="ru-RU" sz="2400" b="1" dirty="0" smtClean="0"/>
              <a:t> </a:t>
            </a:r>
            <a:r>
              <a:rPr lang="ru-RU" sz="2400" dirty="0" smtClean="0"/>
              <a:t>разработанная в 1990-х </a:t>
            </a: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tx2"/>
                </a:solidFill>
              </a:rPr>
              <a:t>Виртуализация – это замещение реальных вещей и действий образами и коммуникациями </a:t>
            </a:r>
          </a:p>
          <a:p>
            <a:pPr eaLnBrk="1" hangingPunct="1">
              <a:spcBef>
                <a:spcPts val="12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tx2"/>
                </a:solidFill>
              </a:rPr>
              <a:t>Виртуализация товара: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400" dirty="0" smtClean="0"/>
              <a:t>продукт – физический объект рекламы перестает быть означаемым и становится означающим по отношению к рекламируемому образу  </a:t>
            </a:r>
            <a:r>
              <a:rPr lang="ru-RU" sz="2400" b="1" i="1" dirty="0" smtClean="0">
                <a:solidFill>
                  <a:schemeClr val="tx2"/>
                </a:solidFill>
              </a:rPr>
              <a:t>(рынок брендов)</a:t>
            </a:r>
          </a:p>
          <a:p>
            <a:pPr eaLnBrk="1" hangingPunct="1">
              <a:spcBef>
                <a:spcPts val="12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tx2"/>
                </a:solidFill>
              </a:rPr>
              <a:t>Виртуализация труда: </a:t>
            </a: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ru-RU" sz="2400" dirty="0" smtClean="0"/>
              <a:t>работа с образами не требует постоянного нахождения в определенном месте </a:t>
            </a:r>
            <a:r>
              <a:rPr lang="ru-RU" sz="2400" b="1" i="1" dirty="0" smtClean="0">
                <a:solidFill>
                  <a:schemeClr val="tx2"/>
                </a:solidFill>
              </a:rPr>
              <a:t>(сетевая структура фирмы)</a:t>
            </a:r>
          </a:p>
          <a:p>
            <a:pPr eaLnBrk="1" hangingPunct="1">
              <a:spcBef>
                <a:spcPts val="12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tx2"/>
                </a:solidFill>
              </a:rPr>
              <a:t>Виртуализация денег: </a:t>
            </a: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ru-RU" sz="2400" dirty="0" smtClean="0"/>
              <a:t>система кредитования выводит финансовые возможности за пределы реальной платежеспособности </a:t>
            </a:r>
            <a:r>
              <a:rPr lang="ru-RU" sz="2400" b="1" i="1" dirty="0" smtClean="0">
                <a:solidFill>
                  <a:schemeClr val="tx2"/>
                </a:solidFill>
              </a:rPr>
              <a:t>(финансовые «пузыри»)</a:t>
            </a:r>
            <a:endParaRPr lang="en-US" sz="2400" b="1" i="1" dirty="0" smtClean="0">
              <a:solidFill>
                <a:schemeClr val="tx2"/>
              </a:solidFill>
            </a:endParaRPr>
          </a:p>
        </p:txBody>
      </p:sp>
      <p:pic>
        <p:nvPicPr>
          <p:cNvPr id="4" name="Picture 2" descr="G:\activ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988840"/>
            <a:ext cx="5904656" cy="4824536"/>
          </a:xfrm>
          <a:prstGeom prst="rect">
            <a:avLst/>
          </a:prstGeom>
          <a:noFill/>
        </p:spPr>
      </p:pic>
      <p:pic>
        <p:nvPicPr>
          <p:cNvPr id="5" name="Picture 8" descr="G:\426184082_352x416_1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1988840"/>
            <a:ext cx="3744416" cy="482453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5373216"/>
            <a:ext cx="187220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071563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</a:rPr>
              <a:t>Логика </a:t>
            </a:r>
            <a:r>
              <a:rPr lang="ru-RU" sz="3600" b="1" dirty="0" err="1" smtClean="0">
                <a:solidFill>
                  <a:srgbClr val="C00000"/>
                </a:solidFill>
              </a:rPr>
              <a:t>гламура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357312"/>
            <a:ext cx="9144000" cy="5500687"/>
          </a:xfrm>
        </p:spPr>
        <p:txBody>
          <a:bodyPr/>
          <a:lstStyle/>
          <a:p>
            <a:pPr eaLnBrk="1" hangingPunct="1">
              <a:spcBef>
                <a:spcPts val="1000"/>
              </a:spcBef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ru-RU" sz="2000" dirty="0" smtClean="0"/>
              <a:t>к концу </a:t>
            </a:r>
            <a:r>
              <a:rPr lang="en-US" sz="2000" dirty="0" smtClean="0"/>
              <a:t>1990-</a:t>
            </a:r>
            <a:r>
              <a:rPr lang="ru-RU" sz="2000" dirty="0" err="1" smtClean="0"/>
              <a:t>х</a:t>
            </a:r>
            <a:r>
              <a:rPr lang="ru-RU" sz="2000" dirty="0" smtClean="0"/>
              <a:t> годов рынки оказались перенасыщены брендами и имиджами </a:t>
            </a:r>
            <a:r>
              <a:rPr lang="en-US" sz="2000" b="1" i="1" dirty="0" smtClean="0">
                <a:solidFill>
                  <a:srgbClr val="C00000"/>
                </a:solidFill>
              </a:rPr>
              <a:t>(</a:t>
            </a:r>
            <a:r>
              <a:rPr lang="en-US" sz="2000" b="1" i="1" dirty="0" err="1" smtClean="0">
                <a:solidFill>
                  <a:srgbClr val="C00000"/>
                </a:solidFill>
              </a:rPr>
              <a:t>overbranding</a:t>
            </a:r>
            <a:r>
              <a:rPr lang="en-US" sz="2000" b="1" i="1" dirty="0" smtClean="0">
                <a:solidFill>
                  <a:srgbClr val="C00000"/>
                </a:solidFill>
              </a:rPr>
              <a:t>)</a:t>
            </a:r>
          </a:p>
          <a:p>
            <a:pPr eaLnBrk="1" hangingPunct="1">
              <a:spcBef>
                <a:spcPts val="1000"/>
              </a:spcBef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ru-RU" sz="2000" dirty="0" smtClean="0"/>
              <a:t>стратегия виртуализации утратила эффективность</a:t>
            </a:r>
            <a:r>
              <a:rPr lang="en-US" sz="2000" dirty="0" smtClean="0"/>
              <a:t> </a:t>
            </a:r>
            <a:r>
              <a:rPr lang="ru-RU" sz="2000" dirty="0" smtClean="0"/>
              <a:t>и произошел </a:t>
            </a:r>
            <a:r>
              <a:rPr lang="ru-RU" sz="2000" b="1" dirty="0" smtClean="0">
                <a:solidFill>
                  <a:srgbClr val="C00000"/>
                </a:solidFill>
              </a:rPr>
              <a:t>сдвиг конкурентных преимуществ к </a:t>
            </a:r>
            <a:r>
              <a:rPr lang="ru-RU" sz="2000" b="1" dirty="0" err="1" smtClean="0">
                <a:solidFill>
                  <a:srgbClr val="C00000"/>
                </a:solidFill>
              </a:rPr>
              <a:t>гламуру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>
              <a:spcBef>
                <a:spcPts val="1000"/>
              </a:spcBef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ru-RU" sz="2000" dirty="0" smtClean="0"/>
              <a:t>с </a:t>
            </a:r>
            <a:r>
              <a:rPr lang="en-US" sz="2000" dirty="0" smtClean="0"/>
              <a:t>1930</a:t>
            </a:r>
            <a:r>
              <a:rPr lang="ru-RU" sz="2000" dirty="0" smtClean="0"/>
              <a:t>-</a:t>
            </a:r>
            <a:r>
              <a:rPr lang="ru-RU" sz="2000" dirty="0" err="1" smtClean="0"/>
              <a:t>х</a:t>
            </a:r>
            <a:r>
              <a:rPr lang="en-US" sz="2000" dirty="0" smtClean="0"/>
              <a:t> </a:t>
            </a:r>
            <a:r>
              <a:rPr lang="ru-RU" sz="2000" dirty="0" smtClean="0"/>
              <a:t>годов </a:t>
            </a:r>
            <a:r>
              <a:rPr lang="ru-RU" sz="2000" dirty="0" err="1" smtClean="0"/>
              <a:t>гламур</a:t>
            </a:r>
            <a:r>
              <a:rPr lang="ru-RU" sz="2000" dirty="0" smtClean="0"/>
              <a:t> был специфическим стилем жизни и эстетикой, но </a:t>
            </a:r>
            <a:r>
              <a:rPr lang="ru-RU" sz="2000" b="1" dirty="0" smtClean="0">
                <a:solidFill>
                  <a:srgbClr val="C00000"/>
                </a:solidFill>
              </a:rPr>
              <a:t>сейчас </a:t>
            </a:r>
            <a:r>
              <a:rPr lang="ru-RU" sz="2000" b="1" dirty="0" err="1" smtClean="0">
                <a:solidFill>
                  <a:srgbClr val="C00000"/>
                </a:solidFill>
              </a:rPr>
              <a:t>гламур</a:t>
            </a:r>
            <a:r>
              <a:rPr lang="ru-RU" sz="2000" b="1" dirty="0" smtClean="0">
                <a:solidFill>
                  <a:srgbClr val="C00000"/>
                </a:solidFill>
              </a:rPr>
              <a:t> стал логикой </a:t>
            </a:r>
            <a:r>
              <a:rPr lang="ru-RU" sz="2000" dirty="0" smtClean="0"/>
              <a:t>сверхновой экономики</a:t>
            </a:r>
            <a:endParaRPr lang="en-US" sz="2000" dirty="0" smtClean="0"/>
          </a:p>
          <a:p>
            <a:pPr eaLnBrk="1" hangingPunct="1">
              <a:spcBef>
                <a:spcPts val="1000"/>
              </a:spcBef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ru-RU" sz="2000" dirty="0" err="1" smtClean="0"/>
              <a:t>глэм-капитализм</a:t>
            </a:r>
            <a:r>
              <a:rPr lang="ru-RU" sz="2000" dirty="0" smtClean="0"/>
              <a:t> возникает, когда производители на </a:t>
            </a:r>
            <a:r>
              <a:rPr lang="ru-RU" sz="2000" dirty="0" err="1" smtClean="0"/>
              <a:t>сверхконкурентном</a:t>
            </a:r>
            <a:r>
              <a:rPr lang="ru-RU" sz="2000" dirty="0" smtClean="0"/>
              <a:t> рынке должны очаровывать (по-английски - </a:t>
            </a:r>
            <a:r>
              <a:rPr lang="en-US" sz="2000" i="1" dirty="0" smtClean="0"/>
              <a:t>to glamour</a:t>
            </a:r>
            <a:r>
              <a:rPr lang="ru-RU" sz="2000" dirty="0" smtClean="0"/>
              <a:t>)</a:t>
            </a:r>
            <a:r>
              <a:rPr lang="en-US" sz="2000" dirty="0" smtClean="0"/>
              <a:t> </a:t>
            </a:r>
            <a:r>
              <a:rPr lang="ru-RU" sz="2000" dirty="0" smtClean="0"/>
              <a:t>потребителей и когда </a:t>
            </a:r>
            <a:r>
              <a:rPr lang="ru-RU" sz="2000" b="1" dirty="0" smtClean="0">
                <a:solidFill>
                  <a:srgbClr val="C00000"/>
                </a:solidFill>
              </a:rPr>
              <a:t>товары и услуги должны быть агрессивно красивыми</a:t>
            </a:r>
            <a:r>
              <a:rPr lang="ru-RU" sz="2000" dirty="0" smtClean="0"/>
              <a:t>, чтобы интенсивно привлекать целевые аудитории</a:t>
            </a:r>
            <a:endParaRPr lang="en-US" sz="2000" dirty="0" smtClean="0"/>
          </a:p>
          <a:p>
            <a:pPr eaLnBrk="1" hangingPunct="1">
              <a:spcBef>
                <a:spcPts val="1000"/>
              </a:spcBef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ru-RU" sz="2000" dirty="0" smtClean="0"/>
              <a:t>процесс создания стоимости теперь больше связан с трендами, чем с брендами, не только в индустрии моды и шоу-бизнесе, но и высокотехнологичных отраслях и финансовом секторе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027" name="Picture 3" descr="F:\hummer_h2 tunn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4216" y="1052736"/>
            <a:ext cx="7092280" cy="4680520"/>
          </a:xfrm>
          <a:prstGeom prst="rect">
            <a:avLst/>
          </a:prstGeom>
          <a:noFill/>
        </p:spPr>
      </p:pic>
      <p:pic>
        <p:nvPicPr>
          <p:cNvPr id="1030" name="Picture 6" descr="F:\DV020_Jpg_Jumbo_241702_nano_famil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412776"/>
            <a:ext cx="6765925" cy="4824536"/>
          </a:xfrm>
          <a:prstGeom prst="rect">
            <a:avLst/>
          </a:prstGeom>
          <a:noFill/>
        </p:spPr>
      </p:pic>
      <p:pic>
        <p:nvPicPr>
          <p:cNvPr id="5124" name="Picture 4" descr="C:\Users\Дмитрий\Desktop\korean_glam\uee-soju-cool-hones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9" y="836712"/>
            <a:ext cx="4392488" cy="5949280"/>
          </a:xfrm>
          <a:prstGeom prst="rect">
            <a:avLst/>
          </a:prstGeom>
          <a:noFill/>
        </p:spPr>
      </p:pic>
      <p:pic>
        <p:nvPicPr>
          <p:cNvPr id="1026" name="Picture 2" descr="C:\Users\Дмитрий\Desktop\1079_VeraZvonareva1_13234181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836712"/>
            <a:ext cx="4536504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949082"/>
            <a:ext cx="6572296" cy="57626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92696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accent2"/>
                </a:solidFill>
              </a:rPr>
              <a:t>Общая теория </a:t>
            </a:r>
            <a:r>
              <a:rPr lang="ru-RU" sz="3600" b="1" dirty="0" err="1" smtClean="0">
                <a:solidFill>
                  <a:schemeClr val="accent2"/>
                </a:solidFill>
              </a:rPr>
              <a:t>гламура</a:t>
            </a:r>
            <a:endParaRPr lang="ru-RU" sz="3600" b="1" dirty="0" smtClean="0">
              <a:solidFill>
                <a:schemeClr val="accent2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688"/>
            <a:ext cx="9144000" cy="6237312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125000"/>
              <a:buFont typeface="Wingdings" pitchFamily="2" charset="2"/>
              <a:buChar char="§"/>
              <a:defRPr/>
            </a:pPr>
            <a:r>
              <a:rPr lang="ru-RU" sz="2200" dirty="0" smtClean="0"/>
              <a:t>когда </a:t>
            </a:r>
            <a:r>
              <a:rPr lang="ru-RU" sz="2200" b="1" dirty="0" smtClean="0">
                <a:solidFill>
                  <a:schemeClr val="accent2"/>
                </a:solidFill>
              </a:rPr>
              <a:t>виртуализация</a:t>
            </a:r>
            <a:r>
              <a:rPr lang="ru-RU" sz="2200" dirty="0" smtClean="0"/>
              <a:t> становится рутинной практикой и рынки перенасыщены брендами, успех начинает приносить </a:t>
            </a:r>
            <a:r>
              <a:rPr lang="ru-RU" sz="2200" b="1" dirty="0" smtClean="0">
                <a:solidFill>
                  <a:schemeClr val="accent2"/>
                </a:solidFill>
              </a:rPr>
              <a:t>гламур</a:t>
            </a:r>
            <a:r>
              <a:rPr lang="ru-RU" sz="2200" dirty="0" smtClean="0"/>
              <a:t> с характерными для него яркостью и незамысловатостью</a:t>
            </a: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125000"/>
              <a:buFont typeface="Wingdings" pitchFamily="2" charset="2"/>
              <a:buChar char="§"/>
              <a:defRPr/>
            </a:pPr>
            <a:r>
              <a:rPr lang="ru-RU" sz="2200" b="1" dirty="0" err="1" smtClean="0">
                <a:solidFill>
                  <a:schemeClr val="accent2"/>
                </a:solidFill>
              </a:rPr>
              <a:t>гламур</a:t>
            </a:r>
            <a:r>
              <a:rPr lang="ru-RU" sz="2200" b="1" dirty="0" smtClean="0">
                <a:solidFill>
                  <a:schemeClr val="accent2"/>
                </a:solidFill>
              </a:rPr>
              <a:t> – не глупость </a:t>
            </a:r>
            <a:r>
              <a:rPr lang="ru-RU" sz="2200" dirty="0" smtClean="0"/>
              <a:t>«блондинок» из анекдотов</a:t>
            </a: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125000"/>
              <a:buFont typeface="Wingdings" pitchFamily="2" charset="2"/>
              <a:buChar char="§"/>
              <a:defRPr/>
            </a:pPr>
            <a:r>
              <a:rPr lang="ru-RU" sz="2200" b="1" dirty="0" err="1" smtClean="0">
                <a:solidFill>
                  <a:schemeClr val="accent2"/>
                </a:solidFill>
              </a:rPr>
              <a:t>гламур</a:t>
            </a:r>
            <a:r>
              <a:rPr lang="ru-RU" sz="2200" b="1" dirty="0" smtClean="0">
                <a:solidFill>
                  <a:schemeClr val="accent2"/>
                </a:solidFill>
              </a:rPr>
              <a:t> – рациональность </a:t>
            </a:r>
            <a:r>
              <a:rPr lang="ru-RU" sz="2200" dirty="0" smtClean="0"/>
              <a:t>сегодняшнего капитализма</a:t>
            </a:r>
          </a:p>
          <a:p>
            <a:pPr marL="342000" indent="-342000" eaLnBrk="1" hangingPunct="1">
              <a:spcBef>
                <a:spcPts val="600"/>
              </a:spcBef>
              <a:buClr>
                <a:schemeClr val="accent2"/>
              </a:buClr>
              <a:buSzPct val="125000"/>
              <a:buFont typeface="Wingdings" pitchFamily="2" charset="2"/>
              <a:buChar char="§"/>
              <a:defRPr/>
            </a:pPr>
            <a:r>
              <a:rPr lang="ru-RU" sz="2200" dirty="0" smtClean="0"/>
              <a:t>в одежде, стиле жизни, </a:t>
            </a:r>
            <a:r>
              <a:rPr lang="ru-RU" sz="2200" dirty="0" err="1" smtClean="0"/>
              <a:t>бизнес-проекте</a:t>
            </a:r>
            <a:r>
              <a:rPr lang="ru-RU" sz="2200" dirty="0" smtClean="0"/>
              <a:t>, политической кампании, или научной теории гламур обнаруживается по трем признакам: </a:t>
            </a:r>
          </a:p>
          <a:p>
            <a:pPr marL="342000" indent="-342000" eaLnBrk="1" hangingPunct="1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AutoNum type="arabicParenR"/>
              <a:defRPr/>
            </a:pPr>
            <a:r>
              <a:rPr lang="ru-RU" sz="2200" b="1" i="1" dirty="0" smtClean="0">
                <a:solidFill>
                  <a:schemeClr val="accent2"/>
                </a:solidFill>
              </a:rPr>
              <a:t>яркая легкость </a:t>
            </a:r>
            <a:r>
              <a:rPr lang="ru-RU" sz="2200" dirty="0" smtClean="0"/>
              <a:t>– максимально броская упаковка при максимально простом содержании </a:t>
            </a:r>
          </a:p>
          <a:p>
            <a:pPr marL="342000" indent="-342000" eaLnBrk="1" hangingPunct="1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AutoNum type="arabicParenR"/>
              <a:defRPr/>
            </a:pPr>
            <a:r>
              <a:rPr lang="ru-RU" sz="2200" b="1" i="1" dirty="0" smtClean="0">
                <a:solidFill>
                  <a:schemeClr val="accent2"/>
                </a:solidFill>
              </a:rPr>
              <a:t>бескомпромиссный оптимизм </a:t>
            </a:r>
            <a:r>
              <a:rPr lang="ru-RU" sz="2200" dirty="0" smtClean="0"/>
              <a:t>– радикальная позитивность</a:t>
            </a:r>
            <a:r>
              <a:rPr lang="ru-RU" sz="2200" b="1" i="1" dirty="0" smtClean="0">
                <a:solidFill>
                  <a:schemeClr val="accent2"/>
                </a:solidFill>
              </a:rPr>
              <a:t> </a:t>
            </a:r>
          </a:p>
          <a:p>
            <a:pPr marL="342000" indent="-342000" eaLnBrk="1" hangingPunct="1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AutoNum type="arabicParenR"/>
              <a:defRPr/>
            </a:pPr>
            <a:r>
              <a:rPr lang="ru-RU" sz="2200" b="1" i="1" dirty="0" smtClean="0">
                <a:solidFill>
                  <a:schemeClr val="accent2"/>
                </a:solidFill>
              </a:rPr>
              <a:t>утонченная </a:t>
            </a:r>
            <a:r>
              <a:rPr lang="ru-RU" sz="2200" b="1" i="1" dirty="0" err="1" smtClean="0">
                <a:solidFill>
                  <a:schemeClr val="accent2"/>
                </a:solidFill>
              </a:rPr>
              <a:t>стервозность</a:t>
            </a:r>
            <a:r>
              <a:rPr lang="ru-RU" sz="2200" b="1" i="1" dirty="0" smtClean="0">
                <a:solidFill>
                  <a:schemeClr val="accent2"/>
                </a:solidFill>
              </a:rPr>
              <a:t> </a:t>
            </a:r>
            <a:r>
              <a:rPr lang="ru-RU" sz="2200" dirty="0" smtClean="0"/>
              <a:t>– эстетически мотивированная </a:t>
            </a:r>
            <a:r>
              <a:rPr lang="ru-RU" sz="2200" dirty="0" err="1" smtClean="0"/>
              <a:t>антисоциальность</a:t>
            </a:r>
            <a:endParaRPr lang="ru-RU" sz="2200" dirty="0" smtClean="0"/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125000"/>
              <a:buFont typeface="Wingdings" pitchFamily="2" charset="2"/>
              <a:buChar char="§"/>
              <a:defRPr/>
            </a:pPr>
            <a:r>
              <a:rPr lang="ru-RU" sz="2200" dirty="0" err="1" smtClean="0"/>
              <a:t>гламур</a:t>
            </a:r>
            <a:r>
              <a:rPr lang="ru-RU" sz="2200" dirty="0" smtClean="0"/>
              <a:t> проникает повсюду и принимает разные формы, но общая теория </a:t>
            </a:r>
            <a:r>
              <a:rPr lang="ru-RU" sz="2200" dirty="0" err="1" smtClean="0"/>
              <a:t>гламура</a:t>
            </a:r>
            <a:r>
              <a:rPr lang="ru-RU" sz="2200" dirty="0" smtClean="0"/>
              <a:t> проста и сводится к формуле: </a:t>
            </a:r>
          </a:p>
          <a:p>
            <a:pPr marL="1728000" eaLnBrk="1" hangingPunct="1">
              <a:spcBef>
                <a:spcPts val="1200"/>
              </a:spcBef>
              <a:buClr>
                <a:srgbClr val="C00000"/>
              </a:buClr>
              <a:buSzPct val="125000"/>
              <a:buFont typeface="Arial" charset="0"/>
              <a:buNone/>
              <a:defRPr/>
            </a:pPr>
            <a:r>
              <a:rPr lang="ru-RU" sz="2200" b="1" dirty="0" err="1" smtClean="0">
                <a:solidFill>
                  <a:schemeClr val="bg1"/>
                </a:solidFill>
              </a:rPr>
              <a:t>гламур</a:t>
            </a:r>
            <a:r>
              <a:rPr lang="ru-RU" sz="2200" dirty="0" smtClean="0">
                <a:solidFill>
                  <a:schemeClr val="bg1"/>
                </a:solidFill>
              </a:rPr>
              <a:t> = </a:t>
            </a:r>
            <a:r>
              <a:rPr lang="ru-RU" sz="2200" b="1" dirty="0" smtClean="0">
                <a:solidFill>
                  <a:schemeClr val="bg1"/>
                </a:solidFill>
              </a:rPr>
              <a:t>«большая пятерка» </a:t>
            </a:r>
            <a:r>
              <a:rPr lang="ru-RU" sz="2200" dirty="0" smtClean="0">
                <a:solidFill>
                  <a:schemeClr val="bg1"/>
                </a:solidFill>
              </a:rPr>
              <a:t>+ </a:t>
            </a:r>
            <a:r>
              <a:rPr lang="ru-RU" sz="2200" b="1" dirty="0" smtClean="0">
                <a:solidFill>
                  <a:schemeClr val="bg1"/>
                </a:solidFill>
              </a:rPr>
              <a:t>«горячая десятка»</a:t>
            </a:r>
            <a:endParaRPr lang="ru-RU" sz="2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:\Beyo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935533"/>
            <a:ext cx="3384550" cy="314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:\photo.jpg"/>
          <p:cNvPicPr>
            <a:picLocks noChangeAspect="1" noChangeArrowheads="1"/>
          </p:cNvPicPr>
          <p:nvPr/>
        </p:nvPicPr>
        <p:blipFill>
          <a:blip r:embed="rId5" cstate="print">
            <a:lum bright="15000"/>
          </a:blip>
          <a:srcRect/>
          <a:stretch>
            <a:fillRect/>
          </a:stretch>
        </p:blipFill>
        <p:spPr bwMode="auto">
          <a:xfrm>
            <a:off x="5715009" y="4077072"/>
            <a:ext cx="3321042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x_1249fe87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4077072"/>
            <a:ext cx="367221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accent2"/>
                </a:solidFill>
              </a:rPr>
              <a:t>«Большая пятерка» </a:t>
            </a:r>
            <a:r>
              <a:rPr lang="ru-RU" sz="3600" b="1" dirty="0" err="1" smtClean="0">
                <a:solidFill>
                  <a:schemeClr val="accent2"/>
                </a:solidFill>
              </a:rPr>
              <a:t>гламура</a:t>
            </a:r>
            <a:endParaRPr lang="ru-RU" sz="3600" b="1" dirty="0" smtClean="0">
              <a:solidFill>
                <a:schemeClr val="accent2"/>
              </a:solidFill>
            </a:endParaRPr>
          </a:p>
        </p:txBody>
      </p:sp>
      <p:sp>
        <p:nvSpPr>
          <p:cNvPr id="407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692150"/>
            <a:ext cx="6643702" cy="61658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125000"/>
              <a:buFont typeface="Wingdings" pitchFamily="2" charset="2"/>
              <a:buChar char="§"/>
            </a:pPr>
            <a:r>
              <a:rPr lang="ru-RU" sz="2200" b="1" dirty="0" smtClean="0">
                <a:solidFill>
                  <a:schemeClr val="accent2"/>
                </a:solidFill>
              </a:rPr>
              <a:t>роскошь: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/>
              <a:t>эксклюзивное</a:t>
            </a:r>
            <a:r>
              <a:rPr lang="ru-RU" sz="2200" b="1" dirty="0" smtClean="0">
                <a:solidFill>
                  <a:schemeClr val="accent2"/>
                </a:solidFill>
              </a:rPr>
              <a:t> </a:t>
            </a:r>
            <a:r>
              <a:rPr lang="ru-RU" sz="2200" dirty="0" smtClean="0"/>
              <a:t>потребление, выходящее за пределы функциональности </a:t>
            </a: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125000"/>
              <a:buFont typeface="Wingdings" pitchFamily="2" charset="2"/>
              <a:buChar char="§"/>
            </a:pPr>
            <a:r>
              <a:rPr lang="ru-RU" sz="2200" b="1" dirty="0" smtClean="0">
                <a:solidFill>
                  <a:schemeClr val="accent2"/>
                </a:solidFill>
              </a:rPr>
              <a:t>экзотика: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/>
              <a:t>быт за пределами обыденности </a:t>
            </a: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125000"/>
              <a:buFont typeface="Wingdings" pitchFamily="2" charset="2"/>
              <a:buChar char="§"/>
            </a:pPr>
            <a:r>
              <a:rPr lang="ru-RU" sz="2200" b="1" dirty="0" smtClean="0">
                <a:solidFill>
                  <a:schemeClr val="accent2"/>
                </a:solidFill>
              </a:rPr>
              <a:t>эротика: </a:t>
            </a:r>
            <a:r>
              <a:rPr lang="ru-RU" sz="2200" dirty="0" smtClean="0"/>
              <a:t>нагнетание «нечеловеческой» сексуальности </a:t>
            </a: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125000"/>
              <a:buFont typeface="Wingdings" pitchFamily="2" charset="2"/>
              <a:buChar char="§"/>
            </a:pPr>
            <a:r>
              <a:rPr lang="ru-RU" sz="2200" b="1" dirty="0" err="1" smtClean="0">
                <a:solidFill>
                  <a:schemeClr val="accent2"/>
                </a:solidFill>
              </a:rPr>
              <a:t>розовое</a:t>
            </a:r>
            <a:r>
              <a:rPr lang="ru-RU" sz="2200" b="1" dirty="0" smtClean="0">
                <a:solidFill>
                  <a:schemeClr val="accent2"/>
                </a:solidFill>
              </a:rPr>
              <a:t>: </a:t>
            </a:r>
            <a:r>
              <a:rPr lang="ru-RU" sz="2200" dirty="0" smtClean="0"/>
              <a:t>радикальное визуальное решение проблем </a:t>
            </a: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125000"/>
              <a:buFont typeface="Wingdings" pitchFamily="2" charset="2"/>
              <a:buChar char="§"/>
            </a:pPr>
            <a:r>
              <a:rPr lang="ru-RU" sz="2200" b="1" dirty="0" smtClean="0">
                <a:solidFill>
                  <a:schemeClr val="accent2"/>
                </a:solidFill>
              </a:rPr>
              <a:t>блондинистое: </a:t>
            </a:r>
            <a:r>
              <a:rPr lang="ru-RU" sz="2200" dirty="0" smtClean="0"/>
              <a:t>управляемая внешность, управляющая сознанием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08719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</a:rPr>
              <a:t>«Горячая десятка»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ru-RU" sz="2200" dirty="0" smtClean="0"/>
              <a:t>«горячая десятка» – это не число, а организующий принцип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ru-RU" sz="2200" dirty="0" err="1" smtClean="0"/>
              <a:t>топ-листы</a:t>
            </a:r>
            <a:r>
              <a:rPr lang="ru-RU" sz="2200" dirty="0" smtClean="0"/>
              <a:t>, номинации, рейтинги, хит-парады и т.п. придают всему включенному в них </a:t>
            </a:r>
            <a:r>
              <a:rPr lang="ru-RU" sz="2200" b="1" dirty="0" smtClean="0"/>
              <a:t>существенность</a:t>
            </a:r>
            <a:r>
              <a:rPr lang="ru-RU" sz="2200" dirty="0" smtClean="0"/>
              <a:t> и </a:t>
            </a:r>
            <a:r>
              <a:rPr lang="ru-RU" sz="2200" b="1" dirty="0" smtClean="0"/>
              <a:t>значимость</a:t>
            </a:r>
            <a:r>
              <a:rPr lang="ru-RU" sz="2200" dirty="0" smtClean="0"/>
              <a:t> 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ru-RU" sz="2200" dirty="0" err="1" smtClean="0"/>
              <a:t>гламур</a:t>
            </a:r>
            <a:r>
              <a:rPr lang="ru-RU" sz="2200" dirty="0" smtClean="0"/>
              <a:t> образуется выстраиванием мирового порядка из: 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25000"/>
              <a:buFont typeface="Wingdings" pitchFamily="2" charset="2"/>
              <a:buChar char="ü"/>
            </a:pPr>
            <a:r>
              <a:rPr lang="ru-RU" sz="2200" b="1" i="1" dirty="0" smtClean="0">
                <a:solidFill>
                  <a:srgbClr val="C00000"/>
                </a:solidFill>
              </a:rPr>
              <a:t>100 самых дорогих брендов 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25000"/>
              <a:buFont typeface="Wingdings" pitchFamily="2" charset="2"/>
              <a:buChar char="ü"/>
            </a:pPr>
            <a:r>
              <a:rPr lang="ru-RU" sz="2200" b="1" i="1" dirty="0" smtClean="0">
                <a:solidFill>
                  <a:srgbClr val="C00000"/>
                </a:solidFill>
              </a:rPr>
              <a:t>50 самых красивых людей 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25000"/>
              <a:buFont typeface="Wingdings" pitchFamily="2" charset="2"/>
              <a:buChar char="ü"/>
            </a:pPr>
            <a:r>
              <a:rPr lang="ru-RU" sz="2200" b="1" i="1" dirty="0" smtClean="0">
                <a:solidFill>
                  <a:srgbClr val="C00000"/>
                </a:solidFill>
              </a:rPr>
              <a:t>500 самых успешных компаний 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25000"/>
              <a:buFont typeface="Wingdings" pitchFamily="2" charset="2"/>
              <a:buChar char="ü"/>
            </a:pPr>
            <a:r>
              <a:rPr lang="ru-RU" sz="2200" b="1" i="1" dirty="0" smtClean="0">
                <a:solidFill>
                  <a:srgbClr val="C00000"/>
                </a:solidFill>
              </a:rPr>
              <a:t>10 самых влиятельных политиков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25000"/>
              <a:buFont typeface="Wingdings" pitchFamily="2" charset="2"/>
              <a:buChar char="ü"/>
            </a:pPr>
            <a:r>
              <a:rPr lang="ru-RU" sz="2200" b="1" i="1" dirty="0" smtClean="0">
                <a:solidFill>
                  <a:srgbClr val="C00000"/>
                </a:solidFill>
              </a:rPr>
              <a:t>7 самых опасных животных 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25000"/>
              <a:buFont typeface="Wingdings" pitchFamily="2" charset="2"/>
              <a:buChar char="ü"/>
            </a:pPr>
            <a:r>
              <a:rPr lang="ru-RU" sz="2200" b="1" i="1" dirty="0" smtClean="0">
                <a:solidFill>
                  <a:srgbClr val="C00000"/>
                </a:solidFill>
              </a:rPr>
              <a:t>…  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ru-RU" sz="2200" dirty="0" smtClean="0"/>
              <a:t>мир </a:t>
            </a:r>
            <a:r>
              <a:rPr lang="ru-RU" sz="2200" dirty="0" err="1" smtClean="0"/>
              <a:t>гламура</a:t>
            </a:r>
            <a:r>
              <a:rPr lang="ru-RU" sz="2200" dirty="0" smtClean="0"/>
              <a:t> создается интенсивными коммуникациями, которые превращают «горячие десятки» из субъективных представлений в </a:t>
            </a:r>
            <a:r>
              <a:rPr lang="ru-RU" sz="2200" dirty="0" err="1" smtClean="0"/>
              <a:t>медийную</a:t>
            </a:r>
            <a:r>
              <a:rPr lang="ru-RU" sz="2200" dirty="0" smtClean="0"/>
              <a:t> реальность</a:t>
            </a:r>
            <a:endParaRPr lang="ru-RU" sz="2200" b="1" i="1" dirty="0" smtClean="0">
              <a:solidFill>
                <a:srgbClr val="FF3399"/>
              </a:solidFill>
            </a:endParaRPr>
          </a:p>
        </p:txBody>
      </p:sp>
      <p:pic>
        <p:nvPicPr>
          <p:cNvPr id="1026" name="Picture 2" descr="H:\forbes-warren-buffe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636912"/>
            <a:ext cx="309634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:\gal_forbes-c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636911"/>
            <a:ext cx="3096344" cy="396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C:\Users\Дмитрий\Desktop\korean_glam\forbeskorea_20110602_img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2636912"/>
            <a:ext cx="309634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196975"/>
          </a:xfrm>
        </p:spPr>
        <p:txBody>
          <a:bodyPr/>
          <a:lstStyle/>
          <a:p>
            <a:pPr eaLnBrk="1" hangingPunct="1"/>
            <a:r>
              <a:rPr lang="ru-RU" sz="3600" b="1" dirty="0" err="1" smtClean="0">
                <a:solidFill>
                  <a:srgbClr val="C00000"/>
                </a:solidFill>
              </a:rPr>
              <a:t>Глэм-индустрии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8748464" cy="5805263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ru-RU" sz="2000" dirty="0" err="1" smtClean="0"/>
              <a:t>гламуроемкие</a:t>
            </a:r>
            <a:r>
              <a:rPr lang="ru-RU" sz="2000" dirty="0" smtClean="0"/>
              <a:t> </a:t>
            </a:r>
            <a:r>
              <a:rPr lang="ru-RU" sz="2000" i="1" dirty="0" smtClean="0"/>
              <a:t>(</a:t>
            </a:r>
            <a:r>
              <a:rPr lang="en-US" sz="2000" i="1" dirty="0" smtClean="0"/>
              <a:t>glamour-intensive) </a:t>
            </a:r>
            <a:r>
              <a:rPr lang="ru-RU" sz="2000" dirty="0" smtClean="0"/>
              <a:t>продукты создаются на основе элементов </a:t>
            </a:r>
            <a:r>
              <a:rPr lang="ru-RU" sz="2000" b="1" dirty="0" smtClean="0">
                <a:solidFill>
                  <a:srgbClr val="C00000"/>
                </a:solidFill>
              </a:rPr>
              <a:t>«большой пятерки» </a:t>
            </a:r>
            <a:r>
              <a:rPr lang="ru-RU" sz="2000" dirty="0" smtClean="0"/>
              <a:t>и обеспечивают их производителям темпы роста выше средних по экономике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ts val="1800"/>
              </a:spcBef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индустрия роскоши,</a:t>
            </a:r>
            <a:endParaRPr lang="en-US" sz="2000" b="1" i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ts val="1800"/>
              </a:spcBef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индустрия секса</a:t>
            </a:r>
            <a:r>
              <a:rPr lang="en-US" sz="2000" b="1" i="1" dirty="0" smtClean="0">
                <a:solidFill>
                  <a:srgbClr val="C00000"/>
                </a:solidFill>
              </a:rPr>
              <a:t>,</a:t>
            </a:r>
          </a:p>
          <a:p>
            <a:pPr eaLnBrk="1" hangingPunct="1">
              <a:spcBef>
                <a:spcPts val="1800"/>
              </a:spcBef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индустрия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гостеприимства</a:t>
            </a:r>
            <a:r>
              <a:rPr lang="en-US" sz="2000" b="1" i="1" dirty="0" smtClean="0">
                <a:solidFill>
                  <a:srgbClr val="C00000"/>
                </a:solidFill>
              </a:rPr>
              <a:t>,</a:t>
            </a:r>
          </a:p>
          <a:p>
            <a:pPr eaLnBrk="1" hangingPunct="1">
              <a:spcBef>
                <a:spcPts val="1800"/>
              </a:spcBef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индустрия моды</a:t>
            </a:r>
            <a:r>
              <a:rPr lang="en-US" sz="2000" b="1" i="1" dirty="0" smtClean="0">
                <a:solidFill>
                  <a:srgbClr val="C00000"/>
                </a:solidFill>
              </a:rPr>
              <a:t>,</a:t>
            </a:r>
          </a:p>
          <a:p>
            <a:pPr eaLnBrk="1" hangingPunct="1">
              <a:spcBef>
                <a:spcPts val="1800"/>
              </a:spcBef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индустрия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красоты</a:t>
            </a:r>
            <a:r>
              <a:rPr lang="en-US" sz="2000" b="1" i="1" dirty="0" smtClean="0">
                <a:solidFill>
                  <a:srgbClr val="C00000"/>
                </a:solidFill>
              </a:rPr>
              <a:t>…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… </a:t>
            </a:r>
            <a:r>
              <a:rPr lang="ru-RU" sz="2000" dirty="0" smtClean="0">
                <a:solidFill>
                  <a:srgbClr val="000000"/>
                </a:solidFill>
              </a:rPr>
              <a:t>это </a:t>
            </a:r>
            <a:r>
              <a:rPr lang="ru-RU" sz="2000" dirty="0" smtClean="0"/>
              <a:t>пять отдельных примеров «имплантации» элементов </a:t>
            </a:r>
            <a:r>
              <a:rPr lang="ru-RU" sz="2000" dirty="0" err="1" smtClean="0"/>
              <a:t>гламура</a:t>
            </a:r>
            <a:r>
              <a:rPr lang="ru-RU" sz="2000" dirty="0" smtClean="0"/>
              <a:t> в товар и развития </a:t>
            </a:r>
            <a:r>
              <a:rPr lang="ru-RU" sz="2000" dirty="0" err="1" smtClean="0"/>
              <a:t>гламуроемких</a:t>
            </a:r>
            <a:r>
              <a:rPr lang="ru-RU" sz="2000" dirty="0" smtClean="0"/>
              <a:t> производств 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ru-RU" sz="2000" dirty="0" smtClean="0"/>
              <a:t>это </a:t>
            </a:r>
            <a:r>
              <a:rPr lang="ru-RU" sz="2000" b="1" dirty="0" smtClean="0">
                <a:solidFill>
                  <a:srgbClr val="C00000"/>
                </a:solidFill>
              </a:rPr>
              <a:t>транс</a:t>
            </a:r>
            <a:r>
              <a:rPr lang="en-US" sz="2000" b="1" dirty="0" smtClean="0">
                <a:solidFill>
                  <a:srgbClr val="C00000"/>
                </a:solidFill>
              </a:rPr>
              <a:t>-</a:t>
            </a:r>
            <a:r>
              <a:rPr lang="ru-RU" sz="2000" b="1" dirty="0" smtClean="0">
                <a:solidFill>
                  <a:srgbClr val="C00000"/>
                </a:solidFill>
              </a:rPr>
              <a:t>индустрии</a:t>
            </a:r>
            <a:r>
              <a:rPr lang="ru-RU" sz="2000" dirty="0" smtClean="0"/>
              <a:t>, каждая из которых объединяет </a:t>
            </a:r>
            <a:r>
              <a:rPr lang="ru-RU" sz="2000" b="1" dirty="0" smtClean="0">
                <a:solidFill>
                  <a:srgbClr val="C00000"/>
                </a:solidFill>
              </a:rPr>
              <a:t>предприятия</a:t>
            </a:r>
            <a:r>
              <a:rPr lang="ru-RU" sz="2000" dirty="0" smtClean="0"/>
              <a:t> очень разные по продукту и технологии, но </a:t>
            </a:r>
            <a:r>
              <a:rPr lang="ru-RU" sz="2000" b="1" dirty="0" smtClean="0">
                <a:solidFill>
                  <a:srgbClr val="C00000"/>
                </a:solidFill>
              </a:rPr>
              <a:t>одинаковые по методам создания стоимости</a:t>
            </a:r>
            <a:r>
              <a:rPr lang="en-US" sz="2000" b="1" dirty="0" smtClean="0">
                <a:solidFill>
                  <a:srgbClr val="C00000"/>
                </a:solidFill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6149" name="Picture 5" descr="G:\lamborghini_a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3600400" cy="237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G:\nokia%20%20Vertu%20Diamo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060848"/>
            <a:ext cx="3672582" cy="254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E:\SUPERH~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420888"/>
            <a:ext cx="33843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accent2"/>
                </a:solidFill>
              </a:rPr>
              <a:t>high-tech</a:t>
            </a:r>
            <a:r>
              <a:rPr lang="ru-RU" sz="3200" b="1" dirty="0" smtClean="0">
                <a:solidFill>
                  <a:schemeClr val="accent2"/>
                </a:solidFill>
              </a:rPr>
              <a:t> и </a:t>
            </a:r>
            <a:r>
              <a:rPr lang="ru-RU" sz="3200" b="1" dirty="0" err="1" smtClean="0">
                <a:solidFill>
                  <a:schemeClr val="accent2"/>
                </a:solidFill>
              </a:rPr>
              <a:t>гламуроемкость</a:t>
            </a:r>
            <a:endParaRPr lang="ru-RU" sz="3200" b="1" dirty="0" smtClean="0">
              <a:solidFill>
                <a:schemeClr val="accent2"/>
              </a:solidFill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5157192"/>
            <a:ext cx="8784976" cy="170083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Формула </a:t>
            </a:r>
            <a:r>
              <a:rPr lang="ru-RU" sz="2000" dirty="0" err="1" smtClean="0"/>
              <a:t>гламуроемкости</a:t>
            </a:r>
            <a:r>
              <a:rPr lang="ru-RU" sz="2000" dirty="0" smtClean="0"/>
              <a:t>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GI</a:t>
            </a:r>
            <a:r>
              <a:rPr lang="ru-RU" sz="2000" b="1" dirty="0" smtClean="0">
                <a:solidFill>
                  <a:schemeClr val="accent2"/>
                </a:solidFill>
              </a:rPr>
              <a:t> = </a:t>
            </a:r>
            <a:r>
              <a:rPr lang="en-US" sz="2000" b="1" dirty="0" smtClean="0">
                <a:solidFill>
                  <a:schemeClr val="accent2"/>
                </a:solidFill>
              </a:rPr>
              <a:t>g</a:t>
            </a:r>
            <a:r>
              <a:rPr lang="ru-RU" sz="2000" b="1" dirty="0" smtClean="0">
                <a:solidFill>
                  <a:schemeClr val="accent2"/>
                </a:solidFill>
              </a:rPr>
              <a:t>×(</a:t>
            </a:r>
            <a:r>
              <a:rPr lang="en-US" sz="2000" b="1" dirty="0" smtClean="0">
                <a:solidFill>
                  <a:schemeClr val="accent2"/>
                </a:solidFill>
              </a:rPr>
              <a:t>R</a:t>
            </a:r>
            <a:r>
              <a:rPr lang="ru-RU" sz="2000" b="1" dirty="0" smtClean="0">
                <a:solidFill>
                  <a:schemeClr val="accent2"/>
                </a:solidFill>
              </a:rPr>
              <a:t>+</a:t>
            </a:r>
            <a:r>
              <a:rPr lang="en-US" sz="2000" b="1" dirty="0" smtClean="0">
                <a:solidFill>
                  <a:schemeClr val="accent2"/>
                </a:solidFill>
              </a:rPr>
              <a:t>A</a:t>
            </a:r>
            <a:r>
              <a:rPr lang="ru-RU" sz="2000" b="1" dirty="0" smtClean="0">
                <a:solidFill>
                  <a:schemeClr val="accent2"/>
                </a:solidFill>
              </a:rPr>
              <a:t>)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g </a:t>
            </a:r>
            <a:r>
              <a:rPr lang="ru-RU" sz="2000" dirty="0" smtClean="0"/>
              <a:t>– коэффициент с диапазоном значений от 0 до 1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R </a:t>
            </a:r>
            <a:r>
              <a:rPr lang="ru-RU" sz="2000" dirty="0" smtClean="0"/>
              <a:t>– показатель расходов на исследования и разработки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A</a:t>
            </a:r>
            <a:r>
              <a:rPr lang="ru-RU" sz="2000" dirty="0" smtClean="0"/>
              <a:t> – показатель расходов на рекламу</a:t>
            </a:r>
            <a:endParaRPr lang="ru-RU" sz="22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429124" y="1268760"/>
          <a:ext cx="471487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0" y="836712"/>
          <a:ext cx="464343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5841</TotalTime>
  <Words>1105</Words>
  <Application>Microsoft Office PowerPoint</Application>
  <PresentationFormat>Экран (4:3)</PresentationFormat>
  <Paragraphs>155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Сверхновая экономика </vt:lpstr>
      <vt:lpstr>Новая экономика уже не нова</vt:lpstr>
      <vt:lpstr>Виртуализация экономики</vt:lpstr>
      <vt:lpstr>Логика гламура</vt:lpstr>
      <vt:lpstr>Общая теория гламура</vt:lpstr>
      <vt:lpstr>«Большая пятерка» гламура</vt:lpstr>
      <vt:lpstr>«Горячая десятка»</vt:lpstr>
      <vt:lpstr>Глэм-индустрии</vt:lpstr>
      <vt:lpstr>high-tech и гламуроемкость</vt:lpstr>
      <vt:lpstr>Гламурно-промышленный комплекс</vt:lpstr>
      <vt:lpstr>Метаморфозы стратификации: от «луковицы» к «груше»</vt:lpstr>
      <vt:lpstr>Бимодальная стратификация в РФ (2012)</vt:lpstr>
      <vt:lpstr>Альтер-социальные движения</vt:lpstr>
      <vt:lpstr>Альтер-капитализм</vt:lpstr>
      <vt:lpstr>Подробнее…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10.  Виртуализация общества и глэм-капитализм в России</dc:title>
  <dc:creator>Дмитрий Иванов</dc:creator>
  <cp:lastModifiedBy>Дмитрий</cp:lastModifiedBy>
  <cp:revision>508</cp:revision>
  <dcterms:created xsi:type="dcterms:W3CDTF">2008-12-02T09:09:05Z</dcterms:created>
  <dcterms:modified xsi:type="dcterms:W3CDTF">2014-03-16T05:49:26Z</dcterms:modified>
</cp:coreProperties>
</file>