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72" r:id="rId3"/>
    <p:sldId id="283" r:id="rId4"/>
    <p:sldId id="284" r:id="rId5"/>
    <p:sldId id="280" r:id="rId6"/>
    <p:sldId id="285" r:id="rId7"/>
    <p:sldId id="286" r:id="rId8"/>
    <p:sldId id="287" r:id="rId9"/>
    <p:sldId id="271" r:id="rId10"/>
    <p:sldId id="291" r:id="rId11"/>
    <p:sldId id="277" r:id="rId12"/>
    <p:sldId id="288" r:id="rId13"/>
    <p:sldId id="290" r:id="rId14"/>
    <p:sldId id="273" r:id="rId15"/>
    <p:sldId id="275" r:id="rId16"/>
    <p:sldId id="289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97" autoAdjust="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7BC7F-C40A-48AA-BC83-F68A20764902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DBABB-8020-4E7C-9047-4A30D4CCD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7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score.com/" TargetMode="External"/><Relationship Id="rId3" Type="http://schemas.openxmlformats.org/officeDocument/2006/relationships/hyperlink" Target="http://cyber.law.harvard.edu/" TargetMode="External"/><Relationship Id="rId7" Type="http://schemas.openxmlformats.org/officeDocument/2006/relationships/hyperlink" Target="http://www.tns-global.ru/" TargetMode="External"/><Relationship Id="rId2" Type="http://schemas.openxmlformats.org/officeDocument/2006/relationships/hyperlink" Target="http://www.pewresearch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" TargetMode="External"/><Relationship Id="rId11" Type="http://schemas.openxmlformats.org/officeDocument/2006/relationships/hyperlink" Target="http://www.fom.ru/" TargetMode="External"/><Relationship Id="rId5" Type="http://schemas.openxmlformats.org/officeDocument/2006/relationships/hyperlink" Target="http://www.civilfund.ru/" TargetMode="External"/><Relationship Id="rId10" Type="http://schemas.openxmlformats.org/officeDocument/2006/relationships/hyperlink" Target="http://www.alexa.com/" TargetMode="External"/><Relationship Id="rId4" Type="http://schemas.openxmlformats.org/officeDocument/2006/relationships/hyperlink" Target="http://www.oii.ox.ac.uk/" TargetMode="External"/><Relationship Id="rId9" Type="http://schemas.openxmlformats.org/officeDocument/2006/relationships/hyperlink" Target="http://mediatopograf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988840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Социальные сети и новая информационная реальность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8280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Снижение продолжительности </a:t>
            </a:r>
            <a:r>
              <a:rPr lang="ru-RU" sz="2000" dirty="0" err="1" smtClean="0"/>
              <a:t>телесмотрения</a:t>
            </a:r>
            <a:r>
              <a:rPr lang="en-US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Снижение рейтингов телеканалов, падение тиражей печатных изданий</a:t>
            </a:r>
            <a:r>
              <a:rPr lang="en-US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Рост проникновения ШПД</a:t>
            </a:r>
            <a:r>
              <a:rPr lang="en-US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Снижение стоимости доступа в Интернет</a:t>
            </a:r>
            <a:r>
              <a:rPr lang="en-US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Рост мобильного доступа в Сеть, увеличение доли смартфонов</a:t>
            </a:r>
            <a:r>
              <a:rPr lang="en-US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Увеличение интенсивности пользования Интернетом</a:t>
            </a:r>
            <a:r>
              <a:rPr lang="en-US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Диверсификация использования интернет-сервисов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Феномен </a:t>
            </a:r>
            <a:r>
              <a:rPr lang="en-US" sz="2000" dirty="0" smtClean="0"/>
              <a:t>Second screen;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Изменение демографии Сети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Рост доверия к Интернет-СМИ и пользовательскому контенту</a:t>
            </a:r>
            <a:r>
              <a:rPr lang="en-US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Профессионализация интернет-контента</a:t>
            </a:r>
            <a:r>
              <a:rPr lang="en-US" sz="2000" dirty="0" smtClean="0"/>
              <a:t>;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Контент </a:t>
            </a:r>
            <a:r>
              <a:rPr lang="en-US" dirty="0" smtClean="0"/>
              <a:t>&gt;</a:t>
            </a:r>
            <a:r>
              <a:rPr lang="ru-RU" dirty="0" smtClean="0"/>
              <a:t> Канал передачи контента</a:t>
            </a:r>
            <a:br>
              <a:rPr lang="ru-RU" dirty="0" smtClean="0"/>
            </a:br>
            <a:r>
              <a:rPr lang="ru-RU" dirty="0" smtClean="0"/>
              <a:t>На место фиксированных каналов приходят настраиваемые </a:t>
            </a:r>
            <a:r>
              <a:rPr lang="ru-RU" dirty="0" err="1" smtClean="0"/>
              <a:t>агрегаторы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69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s417027.vk.me/v417027359/3c8c/ynuzOCmkS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04448" cy="66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03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7736807" cy="380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4"/>
            <a:ext cx="1495112" cy="102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38242" y="1052736"/>
            <a:ext cx="2001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</a:rPr>
              <a:t>OpenNet</a:t>
            </a:r>
            <a:r>
              <a:rPr lang="en-US" b="1" dirty="0">
                <a:solidFill>
                  <a:prstClr val="black"/>
                </a:solidFill>
              </a:rPr>
              <a:t> Initiative</a:t>
            </a:r>
            <a:r>
              <a:rPr lang="en-US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c.pics.livejournal.com/russiaru/52750613/7805/7805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17"/>
            <a:ext cx="4283968" cy="33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.pics.livejournal.com/russiaru/52750613/8789/8789_orig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2376491"/>
            <a:ext cx="407015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c.pics.livejournal.com/russiaru/52750613/9410/9410_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82" y="4498407"/>
            <a:ext cx="444973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405" y="3284984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«Челябинские мужики настолько суровы, что пообещав на День Святого Валентина достать звезду с неба, они выполняют свои обещания</a:t>
            </a:r>
            <a:r>
              <a:rPr lang="ru-RU" sz="1200" dirty="0" smtClean="0"/>
              <a:t>»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«</a:t>
            </a:r>
            <a:r>
              <a:rPr lang="ru-RU" sz="1200" dirty="0"/>
              <a:t>Челябинский цинковый настолько суровый, что берет руду прямо из космоса</a:t>
            </a:r>
            <a:r>
              <a:rPr lang="ru-RU" sz="1200" dirty="0" smtClean="0"/>
              <a:t>»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«</a:t>
            </a:r>
            <a:r>
              <a:rPr lang="ru-RU" sz="1200" dirty="0"/>
              <a:t>Челябинский метеорит должен был упасть 21/12/12, но его доставкой занималась Почта России</a:t>
            </a:r>
            <a:r>
              <a:rPr lang="ru-RU" sz="1200" dirty="0" smtClean="0"/>
              <a:t>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«</a:t>
            </a:r>
            <a:r>
              <a:rPr lang="ru-RU" sz="1200" dirty="0"/>
              <a:t>Госдума готова рассмотреть законопроект о запрете падения метеоритам на территорию РФ</a:t>
            </a:r>
            <a:r>
              <a:rPr lang="ru-RU" sz="1200" dirty="0" smtClean="0"/>
              <a:t>».</a:t>
            </a:r>
          </a:p>
          <a:p>
            <a:endParaRPr lang="ru-RU" sz="1200" dirty="0" smtClean="0"/>
          </a:p>
          <a:p>
            <a:r>
              <a:rPr lang="ru-RU" sz="1200" dirty="0" smtClean="0"/>
              <a:t>Англоязычные шутки: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«Что </a:t>
            </a:r>
            <a:r>
              <a:rPr lang="ru-RU" sz="1200" dirty="0"/>
              <a:t>если в метеорите был ребенок? Он будет русским Суперменом</a:t>
            </a:r>
            <a:r>
              <a:rPr lang="ru-RU" sz="1200" dirty="0" smtClean="0"/>
              <a:t>!»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«</a:t>
            </a:r>
            <a:r>
              <a:rPr lang="ru-RU" sz="1200" dirty="0" err="1" smtClean="0"/>
              <a:t>Чак</a:t>
            </a:r>
            <a:r>
              <a:rPr lang="ru-RU" sz="1200" dirty="0" smtClean="0"/>
              <a:t> </a:t>
            </a:r>
            <a:r>
              <a:rPr lang="ru-RU" sz="1200" dirty="0" err="1" smtClean="0"/>
              <a:t>Норрис</a:t>
            </a:r>
            <a:r>
              <a:rPr lang="ru-RU" sz="1200" dirty="0" smtClean="0"/>
              <a:t>: Я </a:t>
            </a:r>
            <a:r>
              <a:rPr lang="ru-RU" sz="1200" dirty="0"/>
              <a:t>просто хотел вернуть мяч соседским детишкам</a:t>
            </a:r>
            <a:r>
              <a:rPr lang="ru-RU" sz="1200" dirty="0" smtClean="0"/>
              <a:t>!»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«Обычно ты исследуешь космос, в России космос исследует тебя».</a:t>
            </a:r>
          </a:p>
        </p:txBody>
      </p:sp>
      <p:pic>
        <p:nvPicPr>
          <p:cNvPr id="2056" name="Picture 8" descr="http://d3j5vwomefv46c.cloudfront.net/photos/large/733718915.png?key=540540&amp;Expires=1362479206&amp;Key-Pair-Id=APKAIYVGSUJFNRFZBBTA&amp;Signature=JJLjkJfmhYtoQvXx-0Zh6tqazNWzh05WYnrbDTdJBYwLDOhuiG3IMQeZyO~Peok5~7RrOKI4S7AzLjmj2~ukn2dwxGP8QrolOLUws3vHmaiB7scA~NbU-uXu13zbDNQ3Fx6khyZGs0PBIMRbhnW6zMIbMGlwX9bCrEPGNr20MgA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3989"/>
            <a:ext cx="3816424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0" y="816313"/>
            <a:ext cx="59436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66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Раньше:</a:t>
            </a:r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0" y="2132856"/>
            <a:ext cx="6380187" cy="73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3050" y="167874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Сейчас 1 (компромат):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7309" y="2871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Сейчас 2 (событие):</a:t>
            </a:r>
            <a:endParaRPr lang="ru-RU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5972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79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790427" cy="960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9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ivilfund.ru/images/isl4/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76" y="120040"/>
            <a:ext cx="3569269" cy="210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ivilfund.ru/images/isl4/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3018"/>
            <a:ext cx="6280795" cy="19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civilfund.ru/images/isl4/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17" y="175459"/>
            <a:ext cx="4816139" cy="20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civilfund.ru/images/isl4/4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1" y="4325689"/>
            <a:ext cx="5885815" cy="207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5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26064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Полезные ресурсы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1774" y="908720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Научные исследования: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Pew Research Center: </a:t>
            </a:r>
            <a:r>
              <a:rPr lang="en-US" dirty="0" smtClean="0">
                <a:hlinkClick r:id="rId2"/>
              </a:rPr>
              <a:t>www.pewresearch.org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Berkman</a:t>
            </a:r>
            <a:r>
              <a:rPr lang="en-US" dirty="0" smtClean="0"/>
              <a:t> Center for Internet </a:t>
            </a:r>
            <a:r>
              <a:rPr lang="en-US" dirty="0"/>
              <a:t>&amp; Society: </a:t>
            </a:r>
            <a:r>
              <a:rPr lang="en-US" dirty="0">
                <a:hlinkClick r:id="rId3"/>
              </a:rPr>
              <a:t>http://cyber.law.harvard.edu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Oxford </a:t>
            </a:r>
            <a:r>
              <a:rPr lang="en-US" dirty="0"/>
              <a:t>Internet Institute: </a:t>
            </a:r>
            <a:r>
              <a:rPr lang="en-US" dirty="0">
                <a:hlinkClick r:id="rId4"/>
              </a:rPr>
              <a:t>http://www.oii.ox.ac.uk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Фонд развития гражданского общества*: </a:t>
            </a:r>
            <a:r>
              <a:rPr lang="en-US" dirty="0" smtClean="0">
                <a:hlinkClick r:id="rId5"/>
              </a:rPr>
              <a:t>www.civilfund.ru</a:t>
            </a:r>
            <a:endParaRPr lang="en-US" dirty="0" smtClean="0"/>
          </a:p>
          <a:p>
            <a:endParaRPr lang="ru-RU" dirty="0" smtClean="0"/>
          </a:p>
          <a:p>
            <a:r>
              <a:rPr lang="ru-RU" b="1" dirty="0" smtClean="0"/>
              <a:t>Статистика и данные: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LiveInternet</a:t>
            </a:r>
            <a:r>
              <a:rPr lang="en-US" dirty="0" smtClean="0"/>
              <a:t>: </a:t>
            </a:r>
            <a:r>
              <a:rPr lang="en-US" dirty="0" smtClean="0">
                <a:hlinkClick r:id="rId6"/>
              </a:rPr>
              <a:t>www.liveinternet.ru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TNS Russia: </a:t>
            </a:r>
            <a:r>
              <a:rPr lang="en-US" dirty="0">
                <a:hlinkClick r:id="rId7"/>
              </a:rPr>
              <a:t>http://www.tns-global.ru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ComScore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http://www.comscore.com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Медиатопограф</a:t>
            </a:r>
            <a:r>
              <a:rPr lang="ru-RU" dirty="0" smtClean="0"/>
              <a:t>: </a:t>
            </a:r>
            <a:r>
              <a:rPr lang="en-US" dirty="0">
                <a:hlinkClick r:id="rId9"/>
              </a:rPr>
              <a:t>http://mediatopograf.ru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Alexa</a:t>
            </a:r>
            <a:r>
              <a:rPr lang="en-US" dirty="0"/>
              <a:t>: </a:t>
            </a:r>
            <a:r>
              <a:rPr lang="en-US" dirty="0">
                <a:hlinkClick r:id="rId10"/>
              </a:rPr>
              <a:t>http://www.alexa.com</a:t>
            </a:r>
            <a:r>
              <a:rPr lang="en-US" dirty="0" smtClean="0">
                <a:hlinkClick r:id="rId10"/>
              </a:rPr>
              <a:t>/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Фонд Общественное мнение: </a:t>
            </a:r>
            <a:r>
              <a:rPr lang="en-US" dirty="0" smtClean="0">
                <a:hlinkClick r:id="rId11"/>
              </a:rPr>
              <a:t>www.fom.ru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36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world map of social ne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2" y="188640"/>
            <a:ext cx="860154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4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5" y="404665"/>
            <a:ext cx="829660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3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712879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Технологические волны возникновения социальных сервисов</a:t>
            </a:r>
          </a:p>
          <a:p>
            <a:endParaRPr lang="en-US" dirty="0" smtClean="0"/>
          </a:p>
          <a:p>
            <a:endParaRPr lang="en-US" sz="2000" dirty="0" smtClean="0"/>
          </a:p>
          <a:p>
            <a:pPr marL="400050" indent="-400050">
              <a:buAutoNum type="romanUcPeriod"/>
            </a:pPr>
            <a:r>
              <a:rPr lang="en-US" sz="2000" dirty="0" smtClean="0"/>
              <a:t>1998-2001: </a:t>
            </a:r>
            <a:r>
              <a:rPr lang="ru-RU" sz="2000" dirty="0" smtClean="0"/>
              <a:t>Рост проникновения ШПД</a:t>
            </a:r>
            <a:endParaRPr lang="ru-RU" sz="2000" dirty="0"/>
          </a:p>
          <a:p>
            <a:r>
              <a:rPr lang="en-US" sz="2000" dirty="0" err="1" smtClean="0"/>
              <a:t>Livejournal</a:t>
            </a:r>
            <a:r>
              <a:rPr lang="en-US" sz="2000" dirty="0" smtClean="0"/>
              <a:t>, Blogger, </a:t>
            </a:r>
            <a:r>
              <a:rPr lang="en-US" sz="2000" dirty="0" err="1" smtClean="0"/>
              <a:t>Wordpress</a:t>
            </a:r>
            <a:endParaRPr lang="en-US" sz="2000" dirty="0" smtClean="0"/>
          </a:p>
          <a:p>
            <a:endParaRPr lang="ru-RU" sz="2000" dirty="0"/>
          </a:p>
          <a:p>
            <a:r>
              <a:rPr lang="en-US" sz="2000" dirty="0" smtClean="0"/>
              <a:t>II. </a:t>
            </a:r>
            <a:r>
              <a:rPr lang="ru-RU" sz="2000" dirty="0" smtClean="0"/>
              <a:t>2004-2006: Домашние ПК + проникновения ШПД в домохозяйства</a:t>
            </a:r>
          </a:p>
          <a:p>
            <a:r>
              <a:rPr lang="en-US" sz="2000" dirty="0" smtClean="0"/>
              <a:t>MySpace, Facebook, </a:t>
            </a:r>
            <a:r>
              <a:rPr lang="ru-RU" sz="2000" dirty="0" smtClean="0"/>
              <a:t>Одноклассники, </a:t>
            </a:r>
            <a:r>
              <a:rPr lang="ru-RU" sz="2000" dirty="0" err="1" smtClean="0"/>
              <a:t>Вконтакте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en-US" sz="2000" dirty="0" smtClean="0"/>
              <a:t>III. </a:t>
            </a:r>
            <a:r>
              <a:rPr lang="ru-RU" sz="2000" dirty="0" smtClean="0"/>
              <a:t>2008-</a:t>
            </a:r>
            <a:r>
              <a:rPr lang="en-US" sz="2000" dirty="0" smtClean="0"/>
              <a:t>2010: </a:t>
            </a:r>
            <a:r>
              <a:rPr lang="ru-RU" sz="2000" dirty="0" smtClean="0"/>
              <a:t>Смартфоны и мобильный интернет</a:t>
            </a:r>
          </a:p>
          <a:p>
            <a:r>
              <a:rPr lang="en-US" sz="2000" dirty="0" smtClean="0"/>
              <a:t>Twitter, </a:t>
            </a:r>
            <a:r>
              <a:rPr lang="en-US" sz="2000" dirty="0" err="1" smtClean="0"/>
              <a:t>Instagram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IV. 2014-201</a:t>
            </a:r>
            <a:r>
              <a:rPr lang="ru-RU" sz="2000" dirty="0" smtClean="0"/>
              <a:t>7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en-US" sz="2000" dirty="0" smtClean="0"/>
              <a:t>Google Glass, </a:t>
            </a:r>
            <a:r>
              <a:rPr lang="ru-RU" sz="2000" dirty="0" err="1" smtClean="0"/>
              <a:t>интернетизация</a:t>
            </a:r>
            <a:r>
              <a:rPr lang="ru-RU" sz="2000" dirty="0" smtClean="0"/>
              <a:t> быта</a:t>
            </a:r>
          </a:p>
          <a:p>
            <a:r>
              <a:rPr lang="en-US" sz="2000" dirty="0" smtClean="0"/>
              <a:t>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4265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80520" cy="383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4320480" cy="246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4429" y="260647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65 </a:t>
            </a:r>
            <a:r>
              <a:rPr lang="ru-RU" b="1" dirty="0" smtClean="0">
                <a:solidFill>
                  <a:prstClr val="black"/>
                </a:solidFill>
              </a:rPr>
              <a:t>млн. ежемесячно</a:t>
            </a:r>
          </a:p>
          <a:p>
            <a:r>
              <a:rPr lang="ru-RU" sz="1600" b="1" dirty="0" smtClean="0">
                <a:solidFill>
                  <a:prstClr val="black"/>
                </a:solidFill>
              </a:rPr>
              <a:t>50 млн. ежедневно</a:t>
            </a:r>
            <a:endParaRPr lang="ru-RU" sz="1600" b="1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Средний </a:t>
            </a:r>
            <a:r>
              <a:rPr lang="ru-RU" sz="1600" dirty="0" smtClean="0">
                <a:solidFill>
                  <a:prstClr val="black"/>
                </a:solidFill>
              </a:rPr>
              <a:t>возраст: </a:t>
            </a:r>
            <a:r>
              <a:rPr lang="ru-RU" sz="1600" b="1" dirty="0" smtClean="0">
                <a:solidFill>
                  <a:prstClr val="black"/>
                </a:solidFill>
              </a:rPr>
              <a:t>33 года </a:t>
            </a:r>
            <a:r>
              <a:rPr lang="ru-RU" sz="1600" i="1" dirty="0" smtClean="0">
                <a:solidFill>
                  <a:prstClr val="black"/>
                </a:solidFill>
              </a:rPr>
              <a:t>(38 по стране)</a:t>
            </a:r>
            <a:endParaRPr lang="ru-RU" sz="1600" i="1" dirty="0">
              <a:solidFill>
                <a:prstClr val="black"/>
              </a:solidFill>
            </a:endParaRPr>
          </a:p>
        </p:txBody>
      </p:sp>
      <p:pic>
        <p:nvPicPr>
          <p:cNvPr id="1029" name="Picture 5" descr="EU Average Hours Spent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91" y="3950336"/>
            <a:ext cx="3239652" cy="251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298363"/>
            <a:ext cx="3469592" cy="26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1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660232" cy="437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9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6" y="260648"/>
            <a:ext cx="5943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1791"/>
            <a:ext cx="5943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085184"/>
            <a:ext cx="6087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По данным </a:t>
            </a:r>
            <a:r>
              <a:rPr lang="ru-RU" sz="1600" dirty="0" err="1">
                <a:solidFill>
                  <a:prstClr val="black"/>
                </a:solidFill>
              </a:rPr>
              <a:t>ComScore</a:t>
            </a:r>
            <a:r>
              <a:rPr lang="ru-RU" sz="1600" dirty="0">
                <a:solidFill>
                  <a:prstClr val="black"/>
                </a:solidFill>
              </a:rPr>
              <a:t> на апрель 2012 </a:t>
            </a:r>
            <a:r>
              <a:rPr lang="ru-RU" sz="1600" dirty="0" smtClean="0">
                <a:solidFill>
                  <a:prstClr val="black"/>
                </a:solidFill>
              </a:rPr>
              <a:t>года: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12,8 </a:t>
            </a:r>
            <a:r>
              <a:rPr lang="ru-RU" sz="1600" dirty="0">
                <a:solidFill>
                  <a:prstClr val="black"/>
                </a:solidFill>
              </a:rPr>
              <a:t>часов в </a:t>
            </a:r>
            <a:r>
              <a:rPr lang="ru-RU" sz="1600" dirty="0" smtClean="0">
                <a:solidFill>
                  <a:prstClr val="black"/>
                </a:solidFill>
              </a:rPr>
              <a:t>месяц (№1 в мире), </a:t>
            </a:r>
            <a:r>
              <a:rPr lang="ru-RU" sz="1600" dirty="0">
                <a:solidFill>
                  <a:prstClr val="black"/>
                </a:solidFill>
              </a:rPr>
              <a:t>а пользуется </a:t>
            </a:r>
            <a:r>
              <a:rPr lang="ru-RU" sz="1600" dirty="0" err="1">
                <a:solidFill>
                  <a:prstClr val="black"/>
                </a:solidFill>
              </a:rPr>
              <a:t>соцсетями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99,7</a:t>
            </a:r>
            <a:r>
              <a:rPr lang="ru-RU" sz="1600" dirty="0">
                <a:solidFill>
                  <a:prstClr val="black"/>
                </a:solidFill>
              </a:rPr>
              <a:t>% суточной аудитории </a:t>
            </a:r>
            <a:r>
              <a:rPr lang="ru-RU" sz="1600" dirty="0" smtClean="0">
                <a:solidFill>
                  <a:prstClr val="black"/>
                </a:solidFill>
              </a:rPr>
              <a:t>Рунета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i="1" dirty="0" smtClean="0">
                <a:solidFill>
                  <a:prstClr val="black"/>
                </a:solidFill>
              </a:rPr>
              <a:t> </a:t>
            </a:r>
            <a:r>
              <a:rPr lang="ru-RU" sz="1600" i="1" dirty="0">
                <a:solidFill>
                  <a:prstClr val="black"/>
                </a:solidFill>
              </a:rPr>
              <a:t>россияне тратят в социальных сетях в среднем 12,8 часов из 22,4 проведенных в целом в Интернете – </a:t>
            </a:r>
            <a:r>
              <a:rPr lang="ru-RU" sz="1600" i="1" dirty="0" err="1">
                <a:solidFill>
                  <a:prstClr val="black"/>
                </a:solidFill>
              </a:rPr>
              <a:t>соцсети</a:t>
            </a:r>
            <a:r>
              <a:rPr lang="ru-RU" sz="1600" i="1" dirty="0">
                <a:solidFill>
                  <a:prstClr val="black"/>
                </a:solidFill>
              </a:rPr>
              <a:t> занимают более половины времени в Сети.</a:t>
            </a:r>
          </a:p>
        </p:txBody>
      </p:sp>
    </p:spTree>
    <p:extLst>
      <p:ext uri="{BB962C8B-B14F-4D97-AF65-F5344CB8AC3E}">
        <p14:creationId xmlns:p14="http://schemas.microsoft.com/office/powerpoint/2010/main" val="24776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htsVnkeb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29" y="1988840"/>
            <a:ext cx="4330152" cy="27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" y="0"/>
            <a:ext cx="468460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3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387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Lenovo-1</cp:lastModifiedBy>
  <cp:revision>43</cp:revision>
  <dcterms:created xsi:type="dcterms:W3CDTF">2013-02-25T19:44:12Z</dcterms:created>
  <dcterms:modified xsi:type="dcterms:W3CDTF">2013-05-11T19:33:34Z</dcterms:modified>
</cp:coreProperties>
</file>